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50" r:id="rId2"/>
    <p:sldMasterId id="2147483660" r:id="rId3"/>
    <p:sldMasterId id="2147483665" r:id="rId4"/>
  </p:sldMasterIdLst>
  <p:notesMasterIdLst>
    <p:notesMasterId r:id="rId61"/>
  </p:notesMasterIdLst>
  <p:sldIdLst>
    <p:sldId id="256" r:id="rId5"/>
    <p:sldId id="1166" r:id="rId6"/>
    <p:sldId id="1394" r:id="rId7"/>
    <p:sldId id="1342" r:id="rId8"/>
    <p:sldId id="1343" r:id="rId9"/>
    <p:sldId id="1345" r:id="rId10"/>
    <p:sldId id="1311" r:id="rId11"/>
    <p:sldId id="1387" r:id="rId12"/>
    <p:sldId id="743" r:id="rId13"/>
    <p:sldId id="744" r:id="rId14"/>
    <p:sldId id="1386" r:id="rId15"/>
    <p:sldId id="1341" r:id="rId16"/>
    <p:sldId id="1363" r:id="rId17"/>
    <p:sldId id="1390" r:id="rId18"/>
    <p:sldId id="1361" r:id="rId19"/>
    <p:sldId id="1362" r:id="rId20"/>
    <p:sldId id="1348" r:id="rId21"/>
    <p:sldId id="1388" r:id="rId22"/>
    <p:sldId id="1391" r:id="rId23"/>
    <p:sldId id="1392" r:id="rId24"/>
    <p:sldId id="1393" r:id="rId25"/>
    <p:sldId id="1385" r:id="rId26"/>
    <p:sldId id="1346" r:id="rId27"/>
    <p:sldId id="1366" r:id="rId28"/>
    <p:sldId id="1368" r:id="rId29"/>
    <p:sldId id="1369" r:id="rId30"/>
    <p:sldId id="1351" r:id="rId31"/>
    <p:sldId id="1357" r:id="rId32"/>
    <p:sldId id="1356" r:id="rId33"/>
    <p:sldId id="1375" r:id="rId34"/>
    <p:sldId id="1360" r:id="rId35"/>
    <p:sldId id="1376" r:id="rId36"/>
    <p:sldId id="1358" r:id="rId37"/>
    <p:sldId id="1353" r:id="rId38"/>
    <p:sldId id="1389" r:id="rId39"/>
    <p:sldId id="1372" r:id="rId40"/>
    <p:sldId id="1381" r:id="rId41"/>
    <p:sldId id="1374" r:id="rId42"/>
    <p:sldId id="1373" r:id="rId43"/>
    <p:sldId id="1395" r:id="rId44"/>
    <p:sldId id="1349" r:id="rId45"/>
    <p:sldId id="1352" r:id="rId46"/>
    <p:sldId id="1350" r:id="rId47"/>
    <p:sldId id="1382" r:id="rId48"/>
    <p:sldId id="1367" r:id="rId49"/>
    <p:sldId id="1355" r:id="rId50"/>
    <p:sldId id="1371" r:id="rId51"/>
    <p:sldId id="1383" r:id="rId52"/>
    <p:sldId id="1384" r:id="rId53"/>
    <p:sldId id="1365" r:id="rId54"/>
    <p:sldId id="1370" r:id="rId55"/>
    <p:sldId id="1377" r:id="rId56"/>
    <p:sldId id="1378" r:id="rId57"/>
    <p:sldId id="1379" r:id="rId58"/>
    <p:sldId id="1380" r:id="rId59"/>
    <p:sldId id="1285" r:id="rId60"/>
  </p:sldIdLst>
  <p:sldSz cx="12192000" cy="6858000"/>
  <p:notesSz cx="7053263"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1" roundtripDataSignature="AMtx7mhf4/5K10RKg3W6f30r8mUUFI3a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an Jon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0602"/>
    <a:srgbClr val="BC1438"/>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8" autoAdjust="0"/>
    <p:restoredTop sz="95400" autoAdjust="0"/>
  </p:normalViewPr>
  <p:slideViewPr>
    <p:cSldViewPr snapToGrid="0">
      <p:cViewPr varScale="1">
        <p:scale>
          <a:sx n="97" d="100"/>
          <a:sy n="97" d="100"/>
        </p:scale>
        <p:origin x="105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12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123"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121"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124"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12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10T04:48:45.326" idx="1">
    <p:pos x="10" y="10"/>
    <p:text>The purpose is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OIZ4_bE"/>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23:13:47.240"/>
    </inkml:context>
    <inkml:brush xml:id="br0">
      <inkml:brushProperty name="width" value="0.05" units="cm"/>
      <inkml:brushProperty name="height" value="0.05" units="cm"/>
      <inkml:brushProperty name="color" value="#E71224"/>
    </inkml:brush>
  </inkml:definitions>
  <inkml:trace contextRef="#ctx0" brushRef="#br0">51 0 23896,'-27'0'0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23:16:26.904"/>
    </inkml:context>
    <inkml:brush xml:id="br0">
      <inkml:brushProperty name="width" value="0.05" units="cm"/>
      <inkml:brushProperty name="height" value="0.05" units="cm"/>
      <inkml:brushProperty name="color" value="#FF0066"/>
    </inkml:brush>
  </inkml:definitions>
  <inkml:trace contextRef="#ctx0" brushRef="#br0">10695 1020 24530,'-4'40'0,"-9"0"0,-7 0 0,-9 0 0,-8-1 0,-8 0 0,-8 0 0,-8-1 0,-8 0 0,-7-1 0,-8 0 0,-8-1 0,-7-1 0,-7 0 0,-7-1 0,-8-1 0,-5-1 0,-7-2 0,-7 0 0,-6-1 0,-5-1 0,-6-1 0,-5-2 0,-6-1 0,-4-1 0,-5-1 0,-4-2 0,-4-1 0,-4-2 0,-3-1 0,-4-1 0,-2-2 0,-3-1 0,-2-2 0,-2-2 0,-2-1 0,-1-1 0,-1-2 0,-1-2 0,0-1 0,0-2 0,1-1 0,0-2 0,1-2 0,1-1 0,2-1 0,2-2 0,2-2 0,3-1 0,2-2 0,4-1 0,3-1 0,4-2 0,3-1 0,6-2 0,3-1 0,6-1 0,5-1 0,5-2 0,5-1 0,7-1 0,5-1 0,7 0 0,6-2 0,7-1 0,7-1 0,7-1 0,7 0 0,7-1 0,8-1 0,8 0 0,7-1 0,8 0 0,8-1 0,8 0 0,8 0 0,8-1 0,8 0 0,9 0 0,8 0 0,8 0 0,8 0 0,9 0 0,8 0 0,8 1 0,8 0 0,8 0 0,8 1 0,8 0 0,7 1 0,8 0 0,8 1 0,7 1 0,7 0 0,7 1 0,7 1 0,7 2 0,6 0 0,7 1 0,5 1 0,7 1 0,5 1 0,5 2 0,5 1 0,6 1 0,3 1 0,6 2 0,3 1 0,4 2 0,3 1 0,4 1 0,2 2 0,3 1 0,2 2 0,2 2 0,2 1 0,1 1 0,1 2 0,0 2 0,1 1 0,0 2 0,0 1 0,-1 2 0,-1 2 0,-1 1 0,-2 1 0,-2 2 0,-2 2 0,-3 1 0,-2 2 0,-4 1 0,-3 1 0,-4 2 0,-4 1 0,-4 2 0,-5 1 0,-4 1 0,-6 1 0,-5 2 0,-6 1 0,-5 1 0,-6 1 0,-7 1 0,-7 0 0,-5 2 0,-8 1 0,-7 1 0,-7 0 0,-7 1 0,-8 1 0,-8 0 0,-7 1 0,-8 0 0,-8 1 0,-8 0 0,-8 0 0,-8 1 0,-9 0 0,-7 0 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55938" cy="4667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95738" y="0"/>
            <a:ext cx="3055937" cy="4667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3425" y="1163638"/>
            <a:ext cx="5586413"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4850" y="4479925"/>
            <a:ext cx="5643563" cy="36655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375"/>
            <a:ext cx="3055938" cy="4667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95738" y="8842375"/>
            <a:ext cx="3055937" cy="466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704850" y="4479925"/>
            <a:ext cx="5643563" cy="36655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1:notes"/>
          <p:cNvSpPr>
            <a:spLocks noGrp="1" noRot="1" noChangeAspect="1"/>
          </p:cNvSpPr>
          <p:nvPr>
            <p:ph type="sldImg" idx="2"/>
          </p:nvPr>
        </p:nvSpPr>
        <p:spPr>
          <a:xfrm>
            <a:off x="733425" y="1163638"/>
            <a:ext cx="5586413"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38"/>
          <p:cNvSpPr/>
          <p:nvPr/>
        </p:nvSpPr>
        <p:spPr>
          <a:xfrm>
            <a:off x="0" y="0"/>
            <a:ext cx="12192000" cy="6858000"/>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 name="Google Shape;20;p38"/>
          <p:cNvSpPr/>
          <p:nvPr/>
        </p:nvSpPr>
        <p:spPr>
          <a:xfrm>
            <a:off x="1307870" y="1267730"/>
            <a:ext cx="9576262" cy="4307950"/>
          </a:xfrm>
          <a:prstGeom prst="rect">
            <a:avLst/>
          </a:prstGeom>
          <a:solidFill>
            <a:schemeClr val="dk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8"/>
          <p:cNvSpPr/>
          <p:nvPr/>
        </p:nvSpPr>
        <p:spPr>
          <a:xfrm>
            <a:off x="1447801" y="1411615"/>
            <a:ext cx="9296400" cy="4034770"/>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8"/>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8"/>
          <p:cNvGrpSpPr/>
          <p:nvPr/>
        </p:nvGrpSpPr>
        <p:grpSpPr>
          <a:xfrm>
            <a:off x="5250180" y="1267730"/>
            <a:ext cx="1691640" cy="615934"/>
            <a:chOff x="5250180" y="1267730"/>
            <a:chExt cx="1691640" cy="615934"/>
          </a:xfrm>
        </p:grpSpPr>
        <p:cxnSp>
          <p:nvCxnSpPr>
            <p:cNvPr id="24" name="Google Shape;24;p38"/>
            <p:cNvCxnSpPr/>
            <p:nvPr/>
          </p:nvCxnSpPr>
          <p:spPr>
            <a:xfrm>
              <a:off x="5250180" y="1267730"/>
              <a:ext cx="0" cy="612648"/>
            </a:xfrm>
            <a:prstGeom prst="straightConnector1">
              <a:avLst/>
            </a:prstGeom>
            <a:solidFill>
              <a:srgbClr val="FEFEFE"/>
            </a:solidFill>
            <a:ln w="9525" cap="flat" cmpd="sng">
              <a:solidFill>
                <a:srgbClr val="FFFFFF"/>
              </a:solidFill>
              <a:prstDash val="solid"/>
              <a:miter lim="800000"/>
              <a:headEnd type="none" w="sm" len="sm"/>
              <a:tailEnd type="none" w="sm" len="sm"/>
            </a:ln>
          </p:spPr>
        </p:cxnSp>
        <p:cxnSp>
          <p:nvCxnSpPr>
            <p:cNvPr id="25" name="Google Shape;25;p38"/>
            <p:cNvCxnSpPr/>
            <p:nvPr/>
          </p:nvCxnSpPr>
          <p:spPr>
            <a:xfrm>
              <a:off x="6941820" y="1267730"/>
              <a:ext cx="0" cy="612648"/>
            </a:xfrm>
            <a:prstGeom prst="straightConnector1">
              <a:avLst/>
            </a:prstGeom>
            <a:solidFill>
              <a:srgbClr val="FEFEFE"/>
            </a:solidFill>
            <a:ln w="9525" cap="flat" cmpd="sng">
              <a:solidFill>
                <a:srgbClr val="FFFFFF"/>
              </a:solidFill>
              <a:prstDash val="solid"/>
              <a:miter lim="800000"/>
              <a:headEnd type="none" w="sm" len="sm"/>
              <a:tailEnd type="none" w="sm" len="sm"/>
            </a:ln>
          </p:spPr>
        </p:cxnSp>
        <p:cxnSp>
          <p:nvCxnSpPr>
            <p:cNvPr id="26" name="Google Shape;26;p38"/>
            <p:cNvCxnSpPr/>
            <p:nvPr/>
          </p:nvCxnSpPr>
          <p:spPr>
            <a:xfrm>
              <a:off x="5250180" y="1883664"/>
              <a:ext cx="1691640" cy="0"/>
            </a:xfrm>
            <a:prstGeom prst="straightConnector1">
              <a:avLst/>
            </a:prstGeom>
            <a:solidFill>
              <a:srgbClr val="FEFEFE"/>
            </a:solidFill>
            <a:ln w="9525" cap="flat" cmpd="sng">
              <a:solidFill>
                <a:srgbClr val="FFFFFF"/>
              </a:solidFill>
              <a:prstDash val="solid"/>
              <a:miter lim="800000"/>
              <a:headEnd type="none" w="sm" len="sm"/>
              <a:tailEnd type="none" w="sm" len="sm"/>
            </a:ln>
          </p:spPr>
        </p:cxnSp>
      </p:grpSp>
      <p:sp>
        <p:nvSpPr>
          <p:cNvPr id="27" name="Google Shape;27;p38"/>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FEFEFE"/>
              </a:buClr>
              <a:buSzPts val="6800"/>
              <a:buFont typeface="Century Gothic"/>
              <a:buNone/>
              <a:defRPr sz="6800" b="0" cap="none">
                <a:solidFill>
                  <a:srgbClr val="FEFEFE"/>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8"/>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0"/>
              </a:spcBef>
              <a:spcAft>
                <a:spcPts val="0"/>
              </a:spcAft>
              <a:buSzPts val="1800"/>
              <a:buNone/>
              <a:defRPr sz="1800">
                <a:solidFill>
                  <a:srgbClr val="FEFEFE"/>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9" name="Google Shape;29;p38"/>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FEFEFE"/>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FEFEFE"/>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FEFEFE"/>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FEFEFE"/>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FEFEFE"/>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FEFEFE"/>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FEFEFE"/>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FEFEFE"/>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FEFEFE"/>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5128005-34B9-4FB1-AF64-2AF3D000D3F8}" type="slidenum">
              <a:rPr lang="en-US" smtClean="0"/>
              <a:t>‹#›</a:t>
            </a:fld>
            <a:endParaRPr lang="en-US"/>
          </a:p>
        </p:txBody>
      </p:sp>
    </p:spTree>
    <p:extLst>
      <p:ext uri="{BB962C8B-B14F-4D97-AF65-F5344CB8AC3E}">
        <p14:creationId xmlns:p14="http://schemas.microsoft.com/office/powerpoint/2010/main" val="170242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0085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9770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76614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3817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64242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88567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95253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5292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429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55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130 Science cartoons ideas | science cartoons, science jokes, science humor">
            <a:extLst>
              <a:ext uri="{FF2B5EF4-FFF2-40B4-BE49-F238E27FC236}">
                <a16:creationId xmlns:a16="http://schemas.microsoft.com/office/drawing/2014/main" id="{7A19C653-E8DC-4082-B0F2-12ABBA0BA8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4988" y="387525"/>
            <a:ext cx="8122024" cy="608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45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128005-34B9-4FB1-AF64-2AF3D000D3F8}" type="slidenum">
              <a:rPr lang="en-US" smtClean="0"/>
              <a:t>‹#›</a:t>
            </a:fld>
            <a:endParaRPr lang="en-US"/>
          </a:p>
        </p:txBody>
      </p:sp>
    </p:spTree>
    <p:extLst>
      <p:ext uri="{BB962C8B-B14F-4D97-AF65-F5344CB8AC3E}">
        <p14:creationId xmlns:p14="http://schemas.microsoft.com/office/powerpoint/2010/main" val="2297499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676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817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776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27165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4.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 name="Google Shape;11;p36"/>
          <p:cNvSpPr/>
          <p:nvPr/>
        </p:nvSpPr>
        <p:spPr>
          <a:xfrm>
            <a:off x="234696" y="237744"/>
            <a:ext cx="11722608" cy="6382512"/>
          </a:xfrm>
          <a:prstGeom prst="rect">
            <a:avLst/>
          </a:prstGeom>
          <a:solidFill>
            <a:schemeClr val="dk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6"/>
          <p:cNvSpPr/>
          <p:nvPr/>
        </p:nvSpPr>
        <p:spPr>
          <a:xfrm>
            <a:off x="371856" y="374904"/>
            <a:ext cx="11448288" cy="6108192"/>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EFEFE"/>
              </a:buClr>
              <a:buSzPts val="4000"/>
              <a:buFont typeface="Century Gothic"/>
              <a:buNone/>
              <a:defRPr sz="4000" b="0" i="0" u="none" strike="noStrike" cap="none">
                <a:solidFill>
                  <a:srgbClr val="FEFEFE"/>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36"/>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FEFEFE"/>
              </a:buClr>
              <a:buSzPts val="1500"/>
              <a:buFont typeface="Garamond"/>
              <a:buChar char="◦"/>
              <a:defRPr sz="1500" b="0" i="0" u="none" strike="noStrike" cap="none">
                <a:solidFill>
                  <a:schemeClr val="lt1"/>
                </a:solidFill>
                <a:latin typeface="Century Gothic"/>
                <a:ea typeface="Century Gothic"/>
                <a:cs typeface="Century Gothic"/>
                <a:sym typeface="Century Gothic"/>
              </a:defRPr>
            </a:lvl1pPr>
            <a:lvl2pPr marL="914400" marR="0" lvl="1" indent="-311150" algn="l" rtl="0">
              <a:lnSpc>
                <a:spcPct val="100000"/>
              </a:lnSpc>
              <a:spcBef>
                <a:spcPts val="500"/>
              </a:spcBef>
              <a:spcAft>
                <a:spcPts val="0"/>
              </a:spcAft>
              <a:buClr>
                <a:srgbClr val="FEFEFE"/>
              </a:buClr>
              <a:buSzPts val="1300"/>
              <a:buFont typeface="Garamond"/>
              <a:buChar char="◦"/>
              <a:defRPr sz="1300" b="0" i="0" u="none" strike="noStrike" cap="none">
                <a:solidFill>
                  <a:schemeClr val="lt1"/>
                </a:solidFill>
                <a:latin typeface="Century Gothic"/>
                <a:ea typeface="Century Gothic"/>
                <a:cs typeface="Century Gothic"/>
                <a:sym typeface="Century Gothic"/>
              </a:defRPr>
            </a:lvl2pPr>
            <a:lvl3pPr marL="1371600" marR="0" lvl="2"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36"/>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36"/>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7" name="Google Shape;17;p36"/>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FEFEFE"/>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rgbClr val="FEFEFE"/>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rgbClr val="FEFEFE"/>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rgbClr val="FEFEFE"/>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rgbClr val="FEFEFE"/>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rgbClr val="FEFEFE"/>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rgbClr val="FEFEFE"/>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rgbClr val="FEFEFE"/>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rgbClr val="FEFEFE"/>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2"/>
        <p:cNvGrpSpPr/>
        <p:nvPr/>
      </p:nvGrpSpPr>
      <p:grpSpPr>
        <a:xfrm>
          <a:off x="0" y="0"/>
          <a:ext cx="0" cy="0"/>
          <a:chOff x="0" y="0"/>
          <a:chExt cx="0" cy="0"/>
        </a:xfrm>
      </p:grpSpPr>
      <p:sp>
        <p:nvSpPr>
          <p:cNvPr id="33" name="Google Shape;33;p3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4" name="Google Shape;34;p35"/>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5"/>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35"/>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262626"/>
              </a:buClr>
              <a:buSzPts val="1500"/>
              <a:buFont typeface="Garamond"/>
              <a:buChar char="◦"/>
              <a:defRPr sz="1500" b="0" i="0" u="none" strike="noStrike" cap="none">
                <a:solidFill>
                  <a:schemeClr val="dk1"/>
                </a:solidFill>
                <a:latin typeface="Century Gothic"/>
                <a:ea typeface="Century Gothic"/>
                <a:cs typeface="Century Gothic"/>
                <a:sym typeface="Century Gothic"/>
              </a:defRPr>
            </a:lvl1pPr>
            <a:lvl2pPr marL="914400" marR="0" lvl="1"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Century Gothic"/>
                <a:ea typeface="Century Gothic"/>
                <a:cs typeface="Century Gothic"/>
                <a:sym typeface="Century Gothic"/>
              </a:defRPr>
            </a:lvl2pPr>
            <a:lvl3pPr marL="1371600" marR="0" lvl="2"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35"/>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9" name="Google Shape;39;p35"/>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35"/>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3F3F3F"/>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rgbClr val="3F3F3F"/>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rgbClr val="3F3F3F"/>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rgbClr val="3F3F3F"/>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rgbClr val="3F3F3F"/>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rgbClr val="3F3F3F"/>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rgbClr val="3F3F3F"/>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rgbClr val="3F3F3F"/>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60719"/>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89641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hyperlink" Target="https://www.scientificamerican.com/article/tiny-injectable-pacemaker-runs-on-light-and-then-dissolves/?utm_source=Klaviyo&amp;utm_medium=campaign&amp;utm_campaign=Technology%204%2F8%2F25&amp;utm_term=injectable%2C%20dissolving%20pacemaker&amp;_kx=X1s49XYeUnSv3YoVluqwYe96chHOKq3_zL5rTIG3msg.WEer5A"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earthsky.org/earth/this-amazing-hummingbird-chick-looks-like-a-caterpillar/?mc_cid=92f20e5ea6&amp;mc_eid=00e8051944"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vescience.com/animals/birds/great-potoo-the-tree-stump-bird-with-a-haunting-growl-and-can-see-with-its-eyes-closed?utm_term=0786A3F2-DB3E-40B3-AEE2-11EC38215138&amp;lrh=a1b9a70d62d20efc490c209626381524b00bad822efe80c0292f4325a844eb50&amp;utm_campaign=368B3745-DDE0-4A69-A2E8-62503D85375D&amp;utm_medium=email&amp;utm_content=8D024E05-FF81-49B3-B649-712DDA4EFFFF&amp;utm_source=SmartBrief"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r.smartbrief.com/resp/tAAkCKiLlTDFdogcCigaitBWcNUyck" TargetMode="External"/><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ourworldindata.org/grapher/life-expectancy-vs-health-expenditure?time=2023"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www.scientificamerican.com/custom-media/healthspan/"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130.png"/><Relationship Id="rId5" Type="http://schemas.openxmlformats.org/officeDocument/2006/relationships/customXml" Target="../ink/ink2.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hyperlink" Target="https://www.google.com/url?sa=i&amp;source=web&amp;rct=j&amp;url=https://support.google.com/websearch?p%3Daimode&amp;ved=2ahUKEwjr9oO3kLqMAxVFDkQIHWqsL80Qx6APegYIAQgAEA4&amp;opi=89978449&amp;cd&amp;psig=AOvVaw0YlUDvG-vlrTjrEW0MButZ&amp;ust=1743710093629000"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www.scientificamerican.com/game/science-quiz-extinction-encryption-hacks-2025-04-11/"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 descr="abstract image"/>
          <p:cNvPicPr preferRelativeResize="0"/>
          <p:nvPr/>
        </p:nvPicPr>
        <p:blipFill rotWithShape="1">
          <a:blip r:embed="rId3">
            <a:alphaModFix/>
          </a:blip>
          <a:srcRect/>
          <a:stretch/>
        </p:blipFill>
        <p:spPr>
          <a:xfrm>
            <a:off x="150389" y="178406"/>
            <a:ext cx="12191980" cy="6857990"/>
          </a:xfrm>
          <a:prstGeom prst="rect">
            <a:avLst/>
          </a:prstGeom>
          <a:noFill/>
          <a:ln>
            <a:noFill/>
          </a:ln>
        </p:spPr>
      </p:pic>
      <p:sp>
        <p:nvSpPr>
          <p:cNvPr id="123" name="Google Shape;123;p1"/>
          <p:cNvSpPr/>
          <p:nvPr/>
        </p:nvSpPr>
        <p:spPr>
          <a:xfrm>
            <a:off x="5695067" y="1808532"/>
            <a:ext cx="5452527" cy="3240936"/>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
          <p:cNvSpPr/>
          <p:nvPr/>
        </p:nvSpPr>
        <p:spPr>
          <a:xfrm>
            <a:off x="5861010" y="1975104"/>
            <a:ext cx="5120640" cy="2907792"/>
          </a:xfrm>
          <a:prstGeom prst="rect">
            <a:avLst/>
          </a:prstGeom>
          <a:noFill/>
          <a:ln w="9525" cap="sq"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
          <p:cNvSpPr txBox="1">
            <a:spLocks noGrp="1"/>
          </p:cNvSpPr>
          <p:nvPr>
            <p:ph type="ctrTitle"/>
          </p:nvPr>
        </p:nvSpPr>
        <p:spPr>
          <a:xfrm>
            <a:off x="6033793" y="2355458"/>
            <a:ext cx="4775075" cy="1630907"/>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chemeClr val="lt1"/>
              </a:buClr>
              <a:buSzPts val="2000"/>
              <a:buFont typeface="Century Gothic"/>
              <a:buNone/>
            </a:pPr>
            <a:r>
              <a:rPr lang="en-US" sz="2400" dirty="0">
                <a:solidFill>
                  <a:schemeClr val="accent4">
                    <a:lumMod val="75000"/>
                  </a:schemeClr>
                </a:solidFill>
              </a:rPr>
              <a:t>Reata Glen</a:t>
            </a:r>
            <a:br>
              <a:rPr lang="en-US" sz="4400" dirty="0">
                <a:solidFill>
                  <a:schemeClr val="lt1"/>
                </a:solidFill>
              </a:rPr>
            </a:br>
            <a:r>
              <a:rPr lang="en-US" sz="4400" dirty="0">
                <a:solidFill>
                  <a:schemeClr val="lt1"/>
                </a:solidFill>
              </a:rPr>
              <a:t>SCIENCE DISCUSSION</a:t>
            </a:r>
            <a:endParaRPr dirty="0"/>
          </a:p>
        </p:txBody>
      </p:sp>
      <p:sp>
        <p:nvSpPr>
          <p:cNvPr id="126" name="Google Shape;126;p1"/>
          <p:cNvSpPr txBox="1">
            <a:spLocks noGrp="1"/>
          </p:cNvSpPr>
          <p:nvPr>
            <p:ph type="subTitle" idx="1"/>
          </p:nvPr>
        </p:nvSpPr>
        <p:spPr>
          <a:xfrm>
            <a:off x="6033793" y="3995988"/>
            <a:ext cx="4775075" cy="715160"/>
          </a:xfrm>
          <a:prstGeom prst="rect">
            <a:avLst/>
          </a:prstGeom>
          <a:noFill/>
          <a:ln>
            <a:noFill/>
          </a:ln>
        </p:spPr>
        <p:txBody>
          <a:bodyPr spcFirstLastPara="1" wrap="square" lIns="91425" tIns="45700" rIns="91425" bIns="45700" anchor="t" anchorCtr="0">
            <a:normAutofit fontScale="25000" lnSpcReduction="20000"/>
          </a:bodyPr>
          <a:lstStyle/>
          <a:p>
            <a:pPr marL="0" lvl="0" indent="0" algn="ctr" rtl="0">
              <a:lnSpc>
                <a:spcPct val="110000"/>
              </a:lnSpc>
              <a:spcBef>
                <a:spcPts val="0"/>
              </a:spcBef>
              <a:spcAft>
                <a:spcPts val="0"/>
              </a:spcAft>
              <a:buSzPct val="100000"/>
              <a:buNone/>
            </a:pPr>
            <a:r>
              <a:rPr lang="en-US" sz="6400" dirty="0">
                <a:solidFill>
                  <a:srgbClr val="FFC000"/>
                </a:solidFill>
              </a:rPr>
              <a:t>2025-04-15</a:t>
            </a:r>
          </a:p>
          <a:p>
            <a:pPr marL="0" lvl="0" indent="0" algn="ctr" rtl="0">
              <a:lnSpc>
                <a:spcPct val="110000"/>
              </a:lnSpc>
              <a:spcBef>
                <a:spcPts val="0"/>
              </a:spcBef>
              <a:spcAft>
                <a:spcPts val="0"/>
              </a:spcAft>
              <a:buSzPct val="100000"/>
              <a:buNone/>
            </a:pPr>
            <a:endParaRPr dirty="0">
              <a:solidFill>
                <a:srgbClr val="FFC000"/>
              </a:solidFill>
            </a:endParaRPr>
          </a:p>
          <a:p>
            <a:pPr marL="0" lvl="0" indent="0" algn="ctr" rtl="0">
              <a:lnSpc>
                <a:spcPct val="110000"/>
              </a:lnSpc>
              <a:spcBef>
                <a:spcPts val="600"/>
              </a:spcBef>
              <a:spcAft>
                <a:spcPts val="0"/>
              </a:spcAft>
              <a:buSzPct val="100000"/>
              <a:buNone/>
            </a:pPr>
            <a:r>
              <a:rPr lang="en-US" sz="5600" dirty="0">
                <a:solidFill>
                  <a:srgbClr val="FFC000"/>
                </a:solidFill>
              </a:rPr>
              <a:t>Alan Jones</a:t>
            </a:r>
            <a:endParaRPr sz="5600"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1A2E2A-6CC6-F9EE-0315-738F11E5B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B6D73-1BEA-B8A3-5F7E-FB7B18DFA890}"/>
              </a:ext>
            </a:extLst>
          </p:cNvPr>
          <p:cNvSpPr>
            <a:spLocks noGrp="1"/>
          </p:cNvSpPr>
          <p:nvPr>
            <p:ph type="title"/>
          </p:nvPr>
        </p:nvSpPr>
        <p:spPr>
          <a:xfrm>
            <a:off x="2608039" y="487718"/>
            <a:ext cx="8911687" cy="600128"/>
          </a:xfrm>
        </p:spPr>
        <p:txBody>
          <a:bodyPr>
            <a:normAutofit fontScale="90000"/>
          </a:bodyPr>
          <a:lstStyle/>
          <a:p>
            <a:r>
              <a:rPr lang="en-US" dirty="0">
                <a:solidFill>
                  <a:schemeClr val="bg1"/>
                </a:solidFill>
              </a:rPr>
              <a:t>Fun facts  cont.</a:t>
            </a:r>
          </a:p>
        </p:txBody>
      </p:sp>
      <p:sp>
        <p:nvSpPr>
          <p:cNvPr id="3" name="Content Placeholder 2">
            <a:extLst>
              <a:ext uri="{FF2B5EF4-FFF2-40B4-BE49-F238E27FC236}">
                <a16:creationId xmlns:a16="http://schemas.microsoft.com/office/drawing/2014/main" id="{EAD5B3FF-38AF-7F69-B89F-4E834284FA93}"/>
              </a:ext>
            </a:extLst>
          </p:cNvPr>
          <p:cNvSpPr>
            <a:spLocks noGrp="1"/>
          </p:cNvSpPr>
          <p:nvPr>
            <p:ph idx="1"/>
          </p:nvPr>
        </p:nvSpPr>
        <p:spPr>
          <a:xfrm>
            <a:off x="2057400" y="1135062"/>
            <a:ext cx="5467350" cy="4351338"/>
          </a:xfrm>
        </p:spPr>
        <p:txBody>
          <a:bodyPr>
            <a:noAutofit/>
          </a:bodyPr>
          <a:lstStyle/>
          <a:p>
            <a:pPr>
              <a:spcBef>
                <a:spcPts val="1200"/>
              </a:spcBef>
            </a:pPr>
            <a:r>
              <a:rPr lang="en-US" sz="2200" dirty="0">
                <a:solidFill>
                  <a:schemeClr val="bg1"/>
                </a:solidFill>
              </a:rPr>
              <a:t>Hair from your head, measured as a single strand, grown over an average lifespan of 75 years – Length?</a:t>
            </a:r>
          </a:p>
          <a:p>
            <a:pPr>
              <a:spcBef>
                <a:spcPts val="1200"/>
              </a:spcBef>
            </a:pPr>
            <a:r>
              <a:rPr lang="en-US" sz="2200" dirty="0">
                <a:solidFill>
                  <a:schemeClr val="bg1"/>
                </a:solidFill>
              </a:rPr>
              <a:t>Hair on head – how much produced in a day?</a:t>
            </a:r>
          </a:p>
          <a:p>
            <a:pPr>
              <a:spcBef>
                <a:spcPts val="1200"/>
              </a:spcBef>
            </a:pPr>
            <a:r>
              <a:rPr lang="en-US" sz="2200" dirty="0">
                <a:solidFill>
                  <a:schemeClr val="bg1"/>
                </a:solidFill>
              </a:rPr>
              <a:t>Unravel DNA from one human cell - Length?</a:t>
            </a:r>
          </a:p>
          <a:p>
            <a:pPr>
              <a:spcBef>
                <a:spcPts val="1200"/>
              </a:spcBef>
            </a:pPr>
            <a:r>
              <a:rPr lang="en-US" sz="2200" dirty="0">
                <a:solidFill>
                  <a:schemeClr val="bg1"/>
                </a:solidFill>
              </a:rPr>
              <a:t>If DNA is fishing line stuffed into cell the size of a basketball - Length ? </a:t>
            </a:r>
          </a:p>
        </p:txBody>
      </p:sp>
      <p:sp>
        <p:nvSpPr>
          <p:cNvPr id="4" name="Slide Number Placeholder 3">
            <a:extLst>
              <a:ext uri="{FF2B5EF4-FFF2-40B4-BE49-F238E27FC236}">
                <a16:creationId xmlns:a16="http://schemas.microsoft.com/office/drawing/2014/main" id="{87ED5FA3-7E49-887F-2DB0-C7DC216FC762}"/>
              </a:ext>
            </a:extLst>
          </p:cNvPr>
          <p:cNvSpPr>
            <a:spLocks noGrp="1"/>
          </p:cNvSpPr>
          <p:nvPr>
            <p:ph type="sldNum" sz="quarter" idx="12"/>
          </p:nvPr>
        </p:nvSpPr>
        <p:spPr/>
        <p:txBody>
          <a:bodyPr/>
          <a:lstStyle/>
          <a:p>
            <a:fld id="{7549BE2A-3B0E-4001-932C-CCB9CB03E6FA}" type="slidenum">
              <a:rPr lang="en-US" smtClean="0"/>
              <a:t>10</a:t>
            </a:fld>
            <a:endParaRPr lang="en-US" dirty="0"/>
          </a:p>
        </p:txBody>
      </p:sp>
      <p:sp>
        <p:nvSpPr>
          <p:cNvPr id="6" name="Content Placeholder 2">
            <a:extLst>
              <a:ext uri="{FF2B5EF4-FFF2-40B4-BE49-F238E27FC236}">
                <a16:creationId xmlns:a16="http://schemas.microsoft.com/office/drawing/2014/main" id="{F3516F07-6B33-3E84-3DD2-A3DDEF5EC838}"/>
              </a:ext>
            </a:extLst>
          </p:cNvPr>
          <p:cNvSpPr txBox="1">
            <a:spLocks/>
          </p:cNvSpPr>
          <p:nvPr/>
        </p:nvSpPr>
        <p:spPr>
          <a:xfrm>
            <a:off x="7753350" y="1135061"/>
            <a:ext cx="2838450" cy="5167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ptos Display" panose="020B00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Display" panose="020B00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ptos Display" panose="020B00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2200" dirty="0">
                <a:solidFill>
                  <a:srgbClr val="CCFFCC"/>
                </a:solidFill>
              </a:rPr>
              <a:t>3,500,000 ft</a:t>
            </a:r>
            <a:br>
              <a:rPr lang="en-US" sz="2200" dirty="0">
                <a:solidFill>
                  <a:srgbClr val="CCFFCC"/>
                </a:solidFill>
              </a:rPr>
            </a:br>
            <a:r>
              <a:rPr lang="en-US" sz="2200" dirty="0">
                <a:solidFill>
                  <a:srgbClr val="CCFFCC"/>
                </a:solidFill>
              </a:rPr>
              <a:t>(660 miles)</a:t>
            </a:r>
            <a:br>
              <a:rPr lang="en-US" sz="2200" dirty="0">
                <a:solidFill>
                  <a:srgbClr val="CCFFCC"/>
                </a:solidFill>
              </a:rPr>
            </a:br>
            <a:endParaRPr lang="en-US" sz="2200" dirty="0">
              <a:solidFill>
                <a:srgbClr val="CCFFCC"/>
              </a:solidFill>
            </a:endParaRPr>
          </a:p>
          <a:p>
            <a:pPr marL="0" indent="0">
              <a:lnSpc>
                <a:spcPct val="100000"/>
              </a:lnSpc>
              <a:spcBef>
                <a:spcPts val="1200"/>
              </a:spcBef>
              <a:buNone/>
            </a:pPr>
            <a:endParaRPr lang="en-US" sz="2200" dirty="0">
              <a:solidFill>
                <a:srgbClr val="CCFFCC"/>
              </a:solidFill>
            </a:endParaRPr>
          </a:p>
          <a:p>
            <a:pPr marL="0" indent="0">
              <a:lnSpc>
                <a:spcPct val="100000"/>
              </a:lnSpc>
              <a:spcBef>
                <a:spcPts val="0"/>
              </a:spcBef>
              <a:buNone/>
            </a:pPr>
            <a:r>
              <a:rPr lang="en-US" sz="2200" dirty="0">
                <a:solidFill>
                  <a:srgbClr val="CCFFCC"/>
                </a:solidFill>
              </a:rPr>
              <a:t>24 meters</a:t>
            </a:r>
          </a:p>
          <a:p>
            <a:pPr marL="0" indent="0">
              <a:lnSpc>
                <a:spcPct val="100000"/>
              </a:lnSpc>
              <a:spcBef>
                <a:spcPts val="0"/>
              </a:spcBef>
              <a:buNone/>
            </a:pPr>
            <a:r>
              <a:rPr lang="en-US" sz="2200" dirty="0">
                <a:solidFill>
                  <a:srgbClr val="CCFFCC"/>
                </a:solidFill>
              </a:rPr>
              <a:t>(80 feet)</a:t>
            </a:r>
          </a:p>
          <a:p>
            <a:pPr marL="0" indent="0">
              <a:lnSpc>
                <a:spcPct val="100000"/>
              </a:lnSpc>
              <a:spcBef>
                <a:spcPts val="1200"/>
              </a:spcBef>
              <a:buNone/>
            </a:pPr>
            <a:r>
              <a:rPr lang="en-US" sz="2200" dirty="0">
                <a:solidFill>
                  <a:srgbClr val="CCFFCC"/>
                </a:solidFill>
              </a:rPr>
              <a:t>6.5 ft</a:t>
            </a:r>
          </a:p>
          <a:p>
            <a:pPr marL="0" indent="0">
              <a:lnSpc>
                <a:spcPct val="100000"/>
              </a:lnSpc>
              <a:spcBef>
                <a:spcPts val="1200"/>
              </a:spcBef>
              <a:buNone/>
            </a:pPr>
            <a:endParaRPr lang="en-US" sz="2200" dirty="0">
              <a:solidFill>
                <a:srgbClr val="CCFFCC"/>
              </a:solidFill>
            </a:endParaRPr>
          </a:p>
          <a:p>
            <a:pPr marL="0" indent="0">
              <a:lnSpc>
                <a:spcPct val="100000"/>
              </a:lnSpc>
              <a:spcBef>
                <a:spcPts val="0"/>
              </a:spcBef>
              <a:buNone/>
            </a:pPr>
            <a:r>
              <a:rPr lang="en-US" sz="2200" dirty="0">
                <a:solidFill>
                  <a:srgbClr val="CCFFCC"/>
                </a:solidFill>
              </a:rPr>
              <a:t>100 km</a:t>
            </a:r>
          </a:p>
          <a:p>
            <a:pPr marL="0" indent="0">
              <a:lnSpc>
                <a:spcPct val="100000"/>
              </a:lnSpc>
              <a:spcBef>
                <a:spcPts val="0"/>
              </a:spcBef>
              <a:buNone/>
            </a:pPr>
            <a:r>
              <a:rPr lang="en-US" sz="2200" dirty="0">
                <a:solidFill>
                  <a:srgbClr val="CCFFCC"/>
                </a:solidFill>
              </a:rPr>
              <a:t>(62 miles)</a:t>
            </a:r>
          </a:p>
          <a:p>
            <a:pPr marL="0" indent="0">
              <a:lnSpc>
                <a:spcPct val="100000"/>
              </a:lnSpc>
              <a:spcBef>
                <a:spcPts val="1200"/>
              </a:spcBef>
              <a:buNone/>
            </a:pPr>
            <a:endParaRPr lang="en-US" sz="2200" dirty="0">
              <a:solidFill>
                <a:srgbClr val="CCFFCC"/>
              </a:solidFill>
            </a:endParaRPr>
          </a:p>
          <a:p>
            <a:pPr marL="0" indent="0">
              <a:lnSpc>
                <a:spcPct val="100000"/>
              </a:lnSpc>
              <a:spcBef>
                <a:spcPts val="1200"/>
              </a:spcBef>
              <a:buNone/>
            </a:pPr>
            <a:endParaRPr lang="en-US" sz="2200" dirty="0">
              <a:solidFill>
                <a:srgbClr val="CCFFCC"/>
              </a:solidFill>
            </a:endParaRPr>
          </a:p>
          <a:p>
            <a:pPr marL="0" indent="0">
              <a:lnSpc>
                <a:spcPct val="100000"/>
              </a:lnSpc>
              <a:spcBef>
                <a:spcPts val="2400"/>
              </a:spcBef>
              <a:buNone/>
            </a:pPr>
            <a:endParaRPr lang="en-US" sz="2200" dirty="0">
              <a:solidFill>
                <a:srgbClr val="CCFFCC"/>
              </a:solidFill>
            </a:endParaRPr>
          </a:p>
        </p:txBody>
      </p:sp>
      <p:sp>
        <p:nvSpPr>
          <p:cNvPr id="7" name="TextBox 6">
            <a:extLst>
              <a:ext uri="{FF2B5EF4-FFF2-40B4-BE49-F238E27FC236}">
                <a16:creationId xmlns:a16="http://schemas.microsoft.com/office/drawing/2014/main" id="{A9CE5B14-39C0-CDC3-2DF5-2A191835CF8A}"/>
              </a:ext>
            </a:extLst>
          </p:cNvPr>
          <p:cNvSpPr txBox="1"/>
          <p:nvPr/>
        </p:nvSpPr>
        <p:spPr>
          <a:xfrm>
            <a:off x="6705600" y="6471153"/>
            <a:ext cx="2667000" cy="261610"/>
          </a:xfrm>
          <a:prstGeom prst="rect">
            <a:avLst/>
          </a:prstGeom>
          <a:noFill/>
        </p:spPr>
        <p:txBody>
          <a:bodyPr wrap="square" rtlCol="0">
            <a:spAutoFit/>
          </a:bodyPr>
          <a:lstStyle/>
          <a:p>
            <a:pPr algn="ctr"/>
            <a:r>
              <a:rPr lang="en-US" sz="1100" dirty="0">
                <a:solidFill>
                  <a:schemeClr val="bg1">
                    <a:lumMod val="50000"/>
                    <a:lumOff val="50000"/>
                  </a:schemeClr>
                </a:solidFill>
                <a:latin typeface="Aptos Display" panose="020B0004020202020204" pitchFamily="34" charset="0"/>
              </a:rPr>
              <a:t>Source: Various</a:t>
            </a:r>
          </a:p>
        </p:txBody>
      </p:sp>
    </p:spTree>
    <p:extLst>
      <p:ext uri="{BB962C8B-B14F-4D97-AF65-F5344CB8AC3E}">
        <p14:creationId xmlns:p14="http://schemas.microsoft.com/office/powerpoint/2010/main" val="26160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AEB6DC-11AF-256C-4C08-93322DB9A4C9}"/>
              </a:ext>
            </a:extLst>
          </p:cNvPr>
          <p:cNvSpPr>
            <a:spLocks noGrp="1"/>
          </p:cNvSpPr>
          <p:nvPr>
            <p:ph type="sldNum" sz="quarter" idx="12"/>
          </p:nvPr>
        </p:nvSpPr>
        <p:spPr/>
        <p:txBody>
          <a:bodyPr/>
          <a:lstStyle/>
          <a:p>
            <a:fld id="{85128005-34B9-4FB1-AF64-2AF3D000D3F8}" type="slidenum">
              <a:rPr lang="en-US" smtClean="0"/>
              <a:t>11</a:t>
            </a:fld>
            <a:endParaRPr lang="en-US"/>
          </a:p>
        </p:txBody>
      </p:sp>
      <p:pic>
        <p:nvPicPr>
          <p:cNvPr id="4" name="Picture 3">
            <a:extLst>
              <a:ext uri="{FF2B5EF4-FFF2-40B4-BE49-F238E27FC236}">
                <a16:creationId xmlns:a16="http://schemas.microsoft.com/office/drawing/2014/main" id="{1DA712EA-EAEB-18F0-8A33-52EA2D38F925}"/>
              </a:ext>
            </a:extLst>
          </p:cNvPr>
          <p:cNvPicPr>
            <a:picLocks noChangeAspect="1"/>
          </p:cNvPicPr>
          <p:nvPr/>
        </p:nvPicPr>
        <p:blipFill>
          <a:blip r:embed="rId2"/>
          <a:stretch>
            <a:fillRect/>
          </a:stretch>
        </p:blipFill>
        <p:spPr>
          <a:xfrm>
            <a:off x="3792253" y="377142"/>
            <a:ext cx="6290653" cy="1997770"/>
          </a:xfrm>
          <a:prstGeom prst="rect">
            <a:avLst/>
          </a:prstGeom>
        </p:spPr>
      </p:pic>
      <p:pic>
        <p:nvPicPr>
          <p:cNvPr id="6" name="Picture 5">
            <a:extLst>
              <a:ext uri="{FF2B5EF4-FFF2-40B4-BE49-F238E27FC236}">
                <a16:creationId xmlns:a16="http://schemas.microsoft.com/office/drawing/2014/main" id="{16ED2ED3-C2F3-7893-1832-344D6ADAC236}"/>
              </a:ext>
            </a:extLst>
          </p:cNvPr>
          <p:cNvPicPr>
            <a:picLocks noChangeAspect="1"/>
          </p:cNvPicPr>
          <p:nvPr/>
        </p:nvPicPr>
        <p:blipFill>
          <a:blip r:embed="rId3"/>
          <a:stretch>
            <a:fillRect/>
          </a:stretch>
        </p:blipFill>
        <p:spPr>
          <a:xfrm>
            <a:off x="3792253" y="2374912"/>
            <a:ext cx="6271423" cy="4376713"/>
          </a:xfrm>
          <a:prstGeom prst="rect">
            <a:avLst/>
          </a:prstGeom>
        </p:spPr>
      </p:pic>
      <p:sp>
        <p:nvSpPr>
          <p:cNvPr id="7" name="TextBox 6">
            <a:extLst>
              <a:ext uri="{FF2B5EF4-FFF2-40B4-BE49-F238E27FC236}">
                <a16:creationId xmlns:a16="http://schemas.microsoft.com/office/drawing/2014/main" id="{0C3F5C3B-E1BB-DED2-C589-424D41651916}"/>
              </a:ext>
            </a:extLst>
          </p:cNvPr>
          <p:cNvSpPr txBox="1"/>
          <p:nvPr/>
        </p:nvSpPr>
        <p:spPr>
          <a:xfrm>
            <a:off x="381549" y="2835401"/>
            <a:ext cx="2848454" cy="2062103"/>
          </a:xfrm>
          <a:prstGeom prst="rect">
            <a:avLst/>
          </a:prstGeom>
          <a:solidFill>
            <a:schemeClr val="bg1"/>
          </a:solidFill>
          <a:ln w="25400">
            <a:solidFill>
              <a:schemeClr val="tx1"/>
            </a:solidFill>
          </a:ln>
        </p:spPr>
        <p:txBody>
          <a:bodyPr wrap="square" rtlCol="0">
            <a:spAutoFit/>
          </a:bodyPr>
          <a:lstStyle/>
          <a:p>
            <a:r>
              <a:rPr lang="en-US" sz="3200" dirty="0"/>
              <a:t>Click </a:t>
            </a:r>
            <a:r>
              <a:rPr lang="en-US" sz="3200" dirty="0">
                <a:hlinkClick r:id="rId4"/>
              </a:rPr>
              <a:t>here</a:t>
            </a:r>
            <a:r>
              <a:rPr lang="en-US" sz="3200" dirty="0"/>
              <a:t> to read story from </a:t>
            </a:r>
            <a:r>
              <a:rPr lang="en-US" sz="3200" i="1" dirty="0"/>
              <a:t>Scientific American</a:t>
            </a:r>
            <a:r>
              <a:rPr lang="en-US" sz="3200" dirty="0"/>
              <a:t>.</a:t>
            </a:r>
          </a:p>
        </p:txBody>
      </p:sp>
    </p:spTree>
    <p:extLst>
      <p:ext uri="{BB962C8B-B14F-4D97-AF65-F5344CB8AC3E}">
        <p14:creationId xmlns:p14="http://schemas.microsoft.com/office/powerpoint/2010/main" val="310812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CD70B-080F-D4DF-FFBB-A17870E3E444}"/>
              </a:ext>
            </a:extLst>
          </p:cNvPr>
          <p:cNvSpPr>
            <a:spLocks noGrp="1"/>
          </p:cNvSpPr>
          <p:nvPr>
            <p:ph type="sldNum" sz="quarter" idx="12"/>
          </p:nvPr>
        </p:nvSpPr>
        <p:spPr/>
        <p:txBody>
          <a:bodyPr/>
          <a:lstStyle/>
          <a:p>
            <a:fld id="{85128005-34B9-4FB1-AF64-2AF3D000D3F8}" type="slidenum">
              <a:rPr lang="en-US" smtClean="0"/>
              <a:t>12</a:t>
            </a:fld>
            <a:endParaRPr lang="en-US"/>
          </a:p>
        </p:txBody>
      </p:sp>
      <p:pic>
        <p:nvPicPr>
          <p:cNvPr id="4" name="Picture 3">
            <a:extLst>
              <a:ext uri="{FF2B5EF4-FFF2-40B4-BE49-F238E27FC236}">
                <a16:creationId xmlns:a16="http://schemas.microsoft.com/office/drawing/2014/main" id="{53AC3DDC-8F23-5EFE-DA71-26906604EA68}"/>
              </a:ext>
            </a:extLst>
          </p:cNvPr>
          <p:cNvPicPr>
            <a:picLocks noChangeAspect="1"/>
          </p:cNvPicPr>
          <p:nvPr/>
        </p:nvPicPr>
        <p:blipFill>
          <a:blip r:embed="rId2"/>
          <a:stretch>
            <a:fillRect/>
          </a:stretch>
        </p:blipFill>
        <p:spPr>
          <a:xfrm>
            <a:off x="2853143" y="532852"/>
            <a:ext cx="7615976" cy="5043767"/>
          </a:xfrm>
          <a:prstGeom prst="rect">
            <a:avLst/>
          </a:prstGeom>
        </p:spPr>
      </p:pic>
    </p:spTree>
    <p:extLst>
      <p:ext uri="{BB962C8B-B14F-4D97-AF65-F5344CB8AC3E}">
        <p14:creationId xmlns:p14="http://schemas.microsoft.com/office/powerpoint/2010/main" val="706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2EB73-5F43-44AA-FF99-96DF74A9D1E2}"/>
              </a:ext>
            </a:extLst>
          </p:cNvPr>
          <p:cNvSpPr>
            <a:spLocks noGrp="1"/>
          </p:cNvSpPr>
          <p:nvPr>
            <p:ph type="title"/>
          </p:nvPr>
        </p:nvSpPr>
        <p:spPr/>
        <p:txBody>
          <a:bodyPr/>
          <a:lstStyle/>
          <a:p>
            <a:r>
              <a:rPr lang="en-US" dirty="0">
                <a:hlinkClick r:id="rId4"/>
              </a:rPr>
              <a:t>This amazing hummingbird chick looks like a caterpillar</a:t>
            </a:r>
            <a:endParaRPr lang="en-US" dirty="0"/>
          </a:p>
        </p:txBody>
      </p:sp>
      <p:sp>
        <p:nvSpPr>
          <p:cNvPr id="5" name="Slide Number Placeholder 4">
            <a:extLst>
              <a:ext uri="{FF2B5EF4-FFF2-40B4-BE49-F238E27FC236}">
                <a16:creationId xmlns:a16="http://schemas.microsoft.com/office/drawing/2014/main" id="{DF0CCE99-47B1-8FF9-9537-C393E16598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9" name="Picture 8">
            <a:extLst>
              <a:ext uri="{FF2B5EF4-FFF2-40B4-BE49-F238E27FC236}">
                <a16:creationId xmlns:a16="http://schemas.microsoft.com/office/drawing/2014/main" id="{FD8BDD6A-DA19-B8C8-72DC-9D0779281318}"/>
              </a:ext>
            </a:extLst>
          </p:cNvPr>
          <p:cNvPicPr>
            <a:picLocks noChangeAspect="1"/>
          </p:cNvPicPr>
          <p:nvPr/>
        </p:nvPicPr>
        <p:blipFill>
          <a:blip r:embed="rId5"/>
          <a:stretch>
            <a:fillRect/>
          </a:stretch>
        </p:blipFill>
        <p:spPr>
          <a:xfrm>
            <a:off x="196728" y="-1"/>
            <a:ext cx="12051693" cy="4603531"/>
          </a:xfrm>
          <a:prstGeom prst="rect">
            <a:avLst/>
          </a:prstGeom>
        </p:spPr>
      </p:pic>
      <p:pic>
        <p:nvPicPr>
          <p:cNvPr id="10" name="Hummingbird Chick">
            <a:hlinkClick r:id="" action="ppaction://media"/>
            <a:extLst>
              <a:ext uri="{FF2B5EF4-FFF2-40B4-BE49-F238E27FC236}">
                <a16:creationId xmlns:a16="http://schemas.microsoft.com/office/drawing/2014/main" id="{D9CB055B-4C35-E161-0ABD-8150F04F82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3290" y="-94593"/>
            <a:ext cx="12733687" cy="7094483"/>
          </a:xfrm>
          <a:prstGeom prst="rect">
            <a:avLst/>
          </a:prstGeom>
        </p:spPr>
      </p:pic>
    </p:spTree>
    <p:extLst>
      <p:ext uri="{BB962C8B-B14F-4D97-AF65-F5344CB8AC3E}">
        <p14:creationId xmlns:p14="http://schemas.microsoft.com/office/powerpoint/2010/main" val="91410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16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C80EB9-9199-19D2-7293-07BA78626E0B}"/>
              </a:ext>
            </a:extLst>
          </p:cNvPr>
          <p:cNvSpPr>
            <a:spLocks noGrp="1"/>
          </p:cNvSpPr>
          <p:nvPr>
            <p:ph type="sldNum" sz="quarter" idx="12"/>
          </p:nvPr>
        </p:nvSpPr>
        <p:spPr/>
        <p:txBody>
          <a:bodyPr/>
          <a:lstStyle/>
          <a:p>
            <a:fld id="{85128005-34B9-4FB1-AF64-2AF3D000D3F8}" type="slidenum">
              <a:rPr lang="en-US" smtClean="0"/>
              <a:t>14</a:t>
            </a:fld>
            <a:endParaRPr lang="en-US"/>
          </a:p>
        </p:txBody>
      </p:sp>
      <p:pic>
        <p:nvPicPr>
          <p:cNvPr id="4" name="Picture 3">
            <a:extLst>
              <a:ext uri="{FF2B5EF4-FFF2-40B4-BE49-F238E27FC236}">
                <a16:creationId xmlns:a16="http://schemas.microsoft.com/office/drawing/2014/main" id="{B68799A8-907A-07DA-0763-A5F3CB4412E8}"/>
              </a:ext>
            </a:extLst>
          </p:cNvPr>
          <p:cNvPicPr>
            <a:picLocks noChangeAspect="1"/>
          </p:cNvPicPr>
          <p:nvPr/>
        </p:nvPicPr>
        <p:blipFill>
          <a:blip r:embed="rId2"/>
          <a:stretch>
            <a:fillRect/>
          </a:stretch>
        </p:blipFill>
        <p:spPr>
          <a:xfrm>
            <a:off x="2719808" y="-9713"/>
            <a:ext cx="8940379" cy="6872365"/>
          </a:xfrm>
          <a:prstGeom prst="rect">
            <a:avLst/>
          </a:prstGeom>
        </p:spPr>
      </p:pic>
    </p:spTree>
    <p:extLst>
      <p:ext uri="{BB962C8B-B14F-4D97-AF65-F5344CB8AC3E}">
        <p14:creationId xmlns:p14="http://schemas.microsoft.com/office/powerpoint/2010/main" val="257211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0BC81D-896F-0D97-6A8B-CB72A71F0999}"/>
              </a:ext>
            </a:extLst>
          </p:cNvPr>
          <p:cNvSpPr>
            <a:spLocks noGrp="1"/>
          </p:cNvSpPr>
          <p:nvPr>
            <p:ph type="sldNum" sz="quarter" idx="12"/>
          </p:nvPr>
        </p:nvSpPr>
        <p:spPr/>
        <p:txBody>
          <a:bodyPr/>
          <a:lstStyle/>
          <a:p>
            <a:fld id="{85128005-34B9-4FB1-AF64-2AF3D000D3F8}" type="slidenum">
              <a:rPr lang="en-US" smtClean="0"/>
              <a:t>15</a:t>
            </a:fld>
            <a:endParaRPr lang="en-US"/>
          </a:p>
        </p:txBody>
      </p:sp>
      <p:pic>
        <p:nvPicPr>
          <p:cNvPr id="4" name="Picture 3">
            <a:extLst>
              <a:ext uri="{FF2B5EF4-FFF2-40B4-BE49-F238E27FC236}">
                <a16:creationId xmlns:a16="http://schemas.microsoft.com/office/drawing/2014/main" id="{BCBB7BCD-8359-5164-355C-FF9CAC1B1838}"/>
              </a:ext>
            </a:extLst>
          </p:cNvPr>
          <p:cNvPicPr>
            <a:picLocks noChangeAspect="1"/>
          </p:cNvPicPr>
          <p:nvPr/>
        </p:nvPicPr>
        <p:blipFill>
          <a:blip r:embed="rId2"/>
          <a:stretch>
            <a:fillRect/>
          </a:stretch>
        </p:blipFill>
        <p:spPr>
          <a:xfrm>
            <a:off x="3124571" y="10106"/>
            <a:ext cx="7154546" cy="5847466"/>
          </a:xfrm>
          <a:prstGeom prst="rect">
            <a:avLst/>
          </a:prstGeom>
        </p:spPr>
      </p:pic>
      <p:sp>
        <p:nvSpPr>
          <p:cNvPr id="5" name="TextBox 4">
            <a:extLst>
              <a:ext uri="{FF2B5EF4-FFF2-40B4-BE49-F238E27FC236}">
                <a16:creationId xmlns:a16="http://schemas.microsoft.com/office/drawing/2014/main" id="{71CC8863-A900-EB65-C244-943D6B79E4F3}"/>
              </a:ext>
            </a:extLst>
          </p:cNvPr>
          <p:cNvSpPr txBox="1"/>
          <p:nvPr/>
        </p:nvSpPr>
        <p:spPr>
          <a:xfrm>
            <a:off x="1311579" y="6001407"/>
            <a:ext cx="9619180" cy="307777"/>
          </a:xfrm>
          <a:prstGeom prst="rect">
            <a:avLst/>
          </a:prstGeom>
          <a:noFill/>
        </p:spPr>
        <p:txBody>
          <a:bodyPr wrap="square" rtlCol="0">
            <a:spAutoFit/>
          </a:bodyPr>
          <a:lstStyle/>
          <a:p>
            <a:pPr algn="ctr"/>
            <a:r>
              <a:rPr lang="en-US" dirty="0">
                <a:hlinkClick r:id="rId3"/>
              </a:rPr>
              <a:t>Great </a:t>
            </a:r>
            <a:r>
              <a:rPr lang="en-US" dirty="0" err="1">
                <a:hlinkClick r:id="rId3"/>
              </a:rPr>
              <a:t>potoo</a:t>
            </a:r>
            <a:r>
              <a:rPr lang="en-US" dirty="0">
                <a:hlinkClick r:id="rId3"/>
              </a:rPr>
              <a:t>: The 'tree stump' bird with a haunting growl and can see with its eyes closed | Live Science</a:t>
            </a:r>
            <a:endParaRPr lang="en-US" dirty="0"/>
          </a:p>
        </p:txBody>
      </p:sp>
    </p:spTree>
    <p:extLst>
      <p:ext uri="{BB962C8B-B14F-4D97-AF65-F5344CB8AC3E}">
        <p14:creationId xmlns:p14="http://schemas.microsoft.com/office/powerpoint/2010/main" val="154970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F7C5E-5DB9-1551-7140-6A7C2915DE4B}"/>
              </a:ext>
            </a:extLst>
          </p:cNvPr>
          <p:cNvSpPr>
            <a:spLocks noGrp="1"/>
          </p:cNvSpPr>
          <p:nvPr>
            <p:ph type="sldNum" sz="quarter" idx="12"/>
          </p:nvPr>
        </p:nvSpPr>
        <p:spPr/>
        <p:txBody>
          <a:bodyPr/>
          <a:lstStyle/>
          <a:p>
            <a:fld id="{85128005-34B9-4FB1-AF64-2AF3D000D3F8}" type="slidenum">
              <a:rPr lang="en-US" smtClean="0"/>
              <a:t>16</a:t>
            </a:fld>
            <a:endParaRPr lang="en-US"/>
          </a:p>
        </p:txBody>
      </p:sp>
      <p:pic>
        <p:nvPicPr>
          <p:cNvPr id="8" name="Picture 7">
            <a:extLst>
              <a:ext uri="{FF2B5EF4-FFF2-40B4-BE49-F238E27FC236}">
                <a16:creationId xmlns:a16="http://schemas.microsoft.com/office/drawing/2014/main" id="{447624AA-9220-778D-6D7B-C0A2B732F36A}"/>
              </a:ext>
            </a:extLst>
          </p:cNvPr>
          <p:cNvPicPr>
            <a:picLocks noChangeAspect="1"/>
          </p:cNvPicPr>
          <p:nvPr/>
        </p:nvPicPr>
        <p:blipFill>
          <a:blip r:embed="rId2"/>
          <a:stretch>
            <a:fillRect/>
          </a:stretch>
        </p:blipFill>
        <p:spPr>
          <a:xfrm>
            <a:off x="5697726" y="0"/>
            <a:ext cx="6494274" cy="6858000"/>
          </a:xfrm>
          <a:prstGeom prst="rect">
            <a:avLst/>
          </a:prstGeom>
        </p:spPr>
      </p:pic>
      <p:pic>
        <p:nvPicPr>
          <p:cNvPr id="10" name="Picture 9">
            <a:extLst>
              <a:ext uri="{FF2B5EF4-FFF2-40B4-BE49-F238E27FC236}">
                <a16:creationId xmlns:a16="http://schemas.microsoft.com/office/drawing/2014/main" id="{9EA5BFF7-54D3-2E4A-AE62-B64D3950EF68}"/>
              </a:ext>
            </a:extLst>
          </p:cNvPr>
          <p:cNvPicPr>
            <a:picLocks noChangeAspect="1"/>
          </p:cNvPicPr>
          <p:nvPr/>
        </p:nvPicPr>
        <p:blipFill>
          <a:blip r:embed="rId3"/>
          <a:stretch>
            <a:fillRect/>
          </a:stretch>
        </p:blipFill>
        <p:spPr>
          <a:xfrm>
            <a:off x="0" y="1152907"/>
            <a:ext cx="6142857" cy="2371429"/>
          </a:xfrm>
          <a:prstGeom prst="rect">
            <a:avLst/>
          </a:prstGeom>
        </p:spPr>
      </p:pic>
    </p:spTree>
    <p:extLst>
      <p:ext uri="{BB962C8B-B14F-4D97-AF65-F5344CB8AC3E}">
        <p14:creationId xmlns:p14="http://schemas.microsoft.com/office/powerpoint/2010/main" val="79777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36707-C94B-06D2-AB4A-2D868BB2CD4B}"/>
              </a:ext>
            </a:extLst>
          </p:cNvPr>
          <p:cNvSpPr>
            <a:spLocks noGrp="1"/>
          </p:cNvSpPr>
          <p:nvPr>
            <p:ph type="sldNum" sz="quarter" idx="12"/>
          </p:nvPr>
        </p:nvSpPr>
        <p:spPr/>
        <p:txBody>
          <a:bodyPr/>
          <a:lstStyle/>
          <a:p>
            <a:fld id="{85128005-34B9-4FB1-AF64-2AF3D000D3F8}" type="slidenum">
              <a:rPr lang="en-US" smtClean="0"/>
              <a:t>17</a:t>
            </a:fld>
            <a:endParaRPr lang="en-US"/>
          </a:p>
        </p:txBody>
      </p:sp>
      <p:pic>
        <p:nvPicPr>
          <p:cNvPr id="4" name="Picture 3">
            <a:extLst>
              <a:ext uri="{FF2B5EF4-FFF2-40B4-BE49-F238E27FC236}">
                <a16:creationId xmlns:a16="http://schemas.microsoft.com/office/drawing/2014/main" id="{12E40CCF-26EA-F148-20E9-FFACB3AA83AC}"/>
              </a:ext>
            </a:extLst>
          </p:cNvPr>
          <p:cNvPicPr>
            <a:picLocks noChangeAspect="1"/>
          </p:cNvPicPr>
          <p:nvPr/>
        </p:nvPicPr>
        <p:blipFill>
          <a:blip r:embed="rId2"/>
          <a:stretch>
            <a:fillRect/>
          </a:stretch>
        </p:blipFill>
        <p:spPr>
          <a:xfrm>
            <a:off x="2754451" y="0"/>
            <a:ext cx="7811742" cy="5992238"/>
          </a:xfrm>
          <a:prstGeom prst="rect">
            <a:avLst/>
          </a:prstGeom>
        </p:spPr>
      </p:pic>
      <p:sp>
        <p:nvSpPr>
          <p:cNvPr id="6" name="TextBox 5">
            <a:extLst>
              <a:ext uri="{FF2B5EF4-FFF2-40B4-BE49-F238E27FC236}">
                <a16:creationId xmlns:a16="http://schemas.microsoft.com/office/drawing/2014/main" id="{E1932BEC-B894-42EC-0126-C8DFFD0FEA96}"/>
              </a:ext>
            </a:extLst>
          </p:cNvPr>
          <p:cNvSpPr txBox="1"/>
          <p:nvPr/>
        </p:nvSpPr>
        <p:spPr>
          <a:xfrm>
            <a:off x="3369013" y="6102562"/>
            <a:ext cx="6096000" cy="523220"/>
          </a:xfrm>
          <a:prstGeom prst="rect">
            <a:avLst/>
          </a:prstGeom>
          <a:noFill/>
        </p:spPr>
        <p:txBody>
          <a:bodyPr wrap="square">
            <a:spAutoFit/>
          </a:bodyPr>
          <a:lstStyle/>
          <a:p>
            <a:pPr algn="ctr"/>
            <a:r>
              <a:rPr lang="en-US" sz="2800" b="1" u="none" strike="noStrike" dirty="0">
                <a:solidFill>
                  <a:srgbClr val="FFFFFF"/>
                </a:solidFill>
                <a:effectLst/>
                <a:latin typeface="Helvetica" panose="020B0604020202020204" pitchFamily="34" charset="0"/>
                <a:ea typeface="Times New Roman" panose="02020603050405020304" pitchFamily="18" charset="0"/>
                <a:cs typeface="Aptos" panose="020B0004020202020204" pitchFamily="34" charset="0"/>
                <a:hlinkClick r:id="rId3"/>
              </a:rPr>
              <a:t>Read More</a:t>
            </a:r>
            <a:endParaRPr lang="en-US" dirty="0"/>
          </a:p>
        </p:txBody>
      </p:sp>
    </p:spTree>
    <p:extLst>
      <p:ext uri="{BB962C8B-B14F-4D97-AF65-F5344CB8AC3E}">
        <p14:creationId xmlns:p14="http://schemas.microsoft.com/office/powerpoint/2010/main" val="187601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AFDCE2-35CD-0933-B99F-7281C6C870CC}"/>
              </a:ext>
            </a:extLst>
          </p:cNvPr>
          <p:cNvSpPr>
            <a:spLocks noGrp="1"/>
          </p:cNvSpPr>
          <p:nvPr>
            <p:ph type="sldNum" sz="quarter" idx="12"/>
          </p:nvPr>
        </p:nvSpPr>
        <p:spPr/>
        <p:txBody>
          <a:bodyPr/>
          <a:lstStyle/>
          <a:p>
            <a:fld id="{85128005-34B9-4FB1-AF64-2AF3D000D3F8}" type="slidenum">
              <a:rPr lang="en-US" smtClean="0"/>
              <a:t>18</a:t>
            </a:fld>
            <a:endParaRPr lang="en-US"/>
          </a:p>
        </p:txBody>
      </p:sp>
      <p:pic>
        <p:nvPicPr>
          <p:cNvPr id="4" name="Picture 3">
            <a:extLst>
              <a:ext uri="{FF2B5EF4-FFF2-40B4-BE49-F238E27FC236}">
                <a16:creationId xmlns:a16="http://schemas.microsoft.com/office/drawing/2014/main" id="{D3003A14-78B1-A0CC-88F1-59B7C71DD608}"/>
              </a:ext>
            </a:extLst>
          </p:cNvPr>
          <p:cNvPicPr>
            <a:picLocks noChangeAspect="1"/>
          </p:cNvPicPr>
          <p:nvPr/>
        </p:nvPicPr>
        <p:blipFill>
          <a:blip r:embed="rId2"/>
          <a:stretch>
            <a:fillRect/>
          </a:stretch>
        </p:blipFill>
        <p:spPr>
          <a:xfrm>
            <a:off x="5015102" y="0"/>
            <a:ext cx="7176898" cy="5586143"/>
          </a:xfrm>
          <a:prstGeom prst="rect">
            <a:avLst/>
          </a:prstGeom>
        </p:spPr>
      </p:pic>
      <p:pic>
        <p:nvPicPr>
          <p:cNvPr id="6" name="Picture 5">
            <a:extLst>
              <a:ext uri="{FF2B5EF4-FFF2-40B4-BE49-F238E27FC236}">
                <a16:creationId xmlns:a16="http://schemas.microsoft.com/office/drawing/2014/main" id="{90ABBC74-4AAA-E9BA-F91C-D8B796033A94}"/>
              </a:ext>
            </a:extLst>
          </p:cNvPr>
          <p:cNvPicPr>
            <a:picLocks noChangeAspect="1"/>
          </p:cNvPicPr>
          <p:nvPr/>
        </p:nvPicPr>
        <p:blipFill>
          <a:blip r:embed="rId3"/>
          <a:stretch>
            <a:fillRect/>
          </a:stretch>
        </p:blipFill>
        <p:spPr>
          <a:xfrm>
            <a:off x="176324" y="1152907"/>
            <a:ext cx="4865466" cy="3124803"/>
          </a:xfrm>
          <a:prstGeom prst="rect">
            <a:avLst/>
          </a:prstGeom>
        </p:spPr>
      </p:pic>
    </p:spTree>
    <p:extLst>
      <p:ext uri="{BB962C8B-B14F-4D97-AF65-F5344CB8AC3E}">
        <p14:creationId xmlns:p14="http://schemas.microsoft.com/office/powerpoint/2010/main" val="2409446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BACB-CBB6-7032-2BEB-EF5C32F42DAA}"/>
              </a:ext>
            </a:extLst>
          </p:cNvPr>
          <p:cNvSpPr>
            <a:spLocks noGrp="1"/>
          </p:cNvSpPr>
          <p:nvPr>
            <p:ph type="title"/>
          </p:nvPr>
        </p:nvSpPr>
        <p:spPr>
          <a:xfrm>
            <a:off x="2592925" y="624110"/>
            <a:ext cx="8911687" cy="883677"/>
          </a:xfrm>
          <a:solidFill>
            <a:srgbClr val="FFFF00"/>
          </a:solidFill>
        </p:spPr>
        <p:txBody>
          <a:bodyPr>
            <a:normAutofit/>
          </a:bodyPr>
          <a:lstStyle/>
          <a:p>
            <a:pPr algn="ctr"/>
            <a:r>
              <a:rPr lang="en-US" sz="4400" b="1" dirty="0">
                <a:solidFill>
                  <a:srgbClr val="FF0000"/>
                </a:solidFill>
                <a:effectLst>
                  <a:outerShdw blurRad="38100" dist="38100" dir="2700000" algn="tl">
                    <a:srgbClr val="000000">
                      <a:alpha val="43137"/>
                    </a:srgbClr>
                  </a:outerShdw>
                </a:effectLst>
              </a:rPr>
              <a:t>Yesterday’s Earthquake</a:t>
            </a:r>
          </a:p>
        </p:txBody>
      </p:sp>
      <p:sp>
        <p:nvSpPr>
          <p:cNvPr id="3" name="Content Placeholder 2">
            <a:extLst>
              <a:ext uri="{FF2B5EF4-FFF2-40B4-BE49-F238E27FC236}">
                <a16:creationId xmlns:a16="http://schemas.microsoft.com/office/drawing/2014/main" id="{403216E1-A729-E3BB-59FA-BC532CA60113}"/>
              </a:ext>
            </a:extLst>
          </p:cNvPr>
          <p:cNvSpPr>
            <a:spLocks noGrp="1"/>
          </p:cNvSpPr>
          <p:nvPr>
            <p:ph idx="1"/>
          </p:nvPr>
        </p:nvSpPr>
        <p:spPr>
          <a:xfrm>
            <a:off x="2592925" y="1763949"/>
            <a:ext cx="8915400" cy="4831404"/>
          </a:xfrm>
        </p:spPr>
        <p:txBody>
          <a:bodyPr>
            <a:normAutofit/>
          </a:bodyPr>
          <a:lstStyle/>
          <a:p>
            <a:r>
              <a:rPr lang="en-US" sz="2400" dirty="0"/>
              <a:t>Yesterday morning I was watching a presentation on Butterflies and moths by a friend of ours in Upstate New York through Binghamton University’s Lyceum program.</a:t>
            </a:r>
          </a:p>
          <a:p>
            <a:r>
              <a:rPr lang="en-US" sz="2400" dirty="0"/>
              <a:t>About 10:10 my phone starting making a huge sound and the screen turned bright red.</a:t>
            </a:r>
          </a:p>
          <a:p>
            <a:r>
              <a:rPr lang="en-US" sz="2400" dirty="0"/>
              <a:t>It said something about an earthquake and told me to “Drop, take cover, and hang on.”</a:t>
            </a:r>
          </a:p>
          <a:p>
            <a:r>
              <a:rPr lang="en-US" sz="2400" dirty="0"/>
              <a:t>I got up to tell Barbara when I felt the quake.</a:t>
            </a:r>
          </a:p>
          <a:p>
            <a:r>
              <a:rPr lang="en-US" sz="2400" dirty="0"/>
              <a:t>Also, at 10:10 I received an email earthquake alert from my Seismic Eruption program that runs continuously at CBS News in New York City.</a:t>
            </a:r>
          </a:p>
        </p:txBody>
      </p:sp>
      <p:sp>
        <p:nvSpPr>
          <p:cNvPr id="4" name="Slide Number Placeholder 3">
            <a:extLst>
              <a:ext uri="{FF2B5EF4-FFF2-40B4-BE49-F238E27FC236}">
                <a16:creationId xmlns:a16="http://schemas.microsoft.com/office/drawing/2014/main" id="{6992D54B-6F47-2CF5-95CE-CDA3093D22BB}"/>
              </a:ext>
            </a:extLst>
          </p:cNvPr>
          <p:cNvSpPr>
            <a:spLocks noGrp="1"/>
          </p:cNvSpPr>
          <p:nvPr>
            <p:ph type="sldNum" sz="quarter" idx="12"/>
          </p:nvPr>
        </p:nvSpPr>
        <p:spPr/>
        <p:txBody>
          <a:bodyPr/>
          <a:lstStyle/>
          <a:p>
            <a:fld id="{85128005-34B9-4FB1-AF64-2AF3D000D3F8}" type="slidenum">
              <a:rPr lang="en-US" smtClean="0"/>
              <a:t>19</a:t>
            </a:fld>
            <a:endParaRPr lang="en-US"/>
          </a:p>
        </p:txBody>
      </p:sp>
    </p:spTree>
    <p:extLst>
      <p:ext uri="{BB962C8B-B14F-4D97-AF65-F5344CB8AC3E}">
        <p14:creationId xmlns:p14="http://schemas.microsoft.com/office/powerpoint/2010/main" val="86365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1C62-520F-9765-86AA-4D11C5DB7FC9}"/>
              </a:ext>
            </a:extLst>
          </p:cNvPr>
          <p:cNvSpPr>
            <a:spLocks noGrp="1"/>
          </p:cNvSpPr>
          <p:nvPr>
            <p:ph type="title"/>
          </p:nvPr>
        </p:nvSpPr>
        <p:spPr>
          <a:xfrm>
            <a:off x="1699708" y="5123"/>
            <a:ext cx="10492292" cy="782659"/>
          </a:xfrm>
          <a:solidFill>
            <a:srgbClr val="FFFF00"/>
          </a:solidFill>
        </p:spPr>
        <p:txBody>
          <a:bodyPr/>
          <a:lstStyle/>
          <a:p>
            <a:pPr algn="ctr"/>
            <a:r>
              <a:rPr lang="en-US" b="1" dirty="0">
                <a:solidFill>
                  <a:srgbClr val="FF0000"/>
                </a:solidFill>
              </a:rPr>
              <a:t>Agenda</a:t>
            </a:r>
          </a:p>
        </p:txBody>
      </p:sp>
      <p:sp>
        <p:nvSpPr>
          <p:cNvPr id="3" name="Content Placeholder 2">
            <a:extLst>
              <a:ext uri="{FF2B5EF4-FFF2-40B4-BE49-F238E27FC236}">
                <a16:creationId xmlns:a16="http://schemas.microsoft.com/office/drawing/2014/main" id="{F47687F5-807B-5CAB-A8FA-5AA970C2A0DD}"/>
              </a:ext>
            </a:extLst>
          </p:cNvPr>
          <p:cNvSpPr>
            <a:spLocks noGrp="1"/>
          </p:cNvSpPr>
          <p:nvPr>
            <p:ph idx="1"/>
          </p:nvPr>
        </p:nvSpPr>
        <p:spPr>
          <a:xfrm>
            <a:off x="1581374" y="970343"/>
            <a:ext cx="9923238" cy="5518379"/>
          </a:xfrm>
        </p:spPr>
        <p:txBody>
          <a:bodyPr>
            <a:normAutofit/>
          </a:bodyPr>
          <a:lstStyle/>
          <a:p>
            <a:r>
              <a:rPr lang="en-US" sz="2400" b="1" dirty="0"/>
              <a:t>Science Humor</a:t>
            </a:r>
          </a:p>
          <a:p>
            <a:r>
              <a:rPr lang="en-US" sz="2400" b="1" dirty="0"/>
              <a:t>Science Quiz</a:t>
            </a:r>
          </a:p>
          <a:p>
            <a:r>
              <a:rPr lang="en-US" sz="2400" b="1" dirty="0"/>
              <a:t>Short items</a:t>
            </a:r>
          </a:p>
          <a:p>
            <a:r>
              <a:rPr lang="en-US" sz="2400" b="1" dirty="0"/>
              <a:t>Earthquake!</a:t>
            </a:r>
          </a:p>
          <a:p>
            <a:r>
              <a:rPr lang="en-US" sz="2400" b="1" dirty="0"/>
              <a:t>Healthspan</a:t>
            </a:r>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1A8FA9EB-C4FB-892A-5BC8-1E9405740BDA}"/>
              </a:ext>
            </a:extLst>
          </p:cNvPr>
          <p:cNvSpPr>
            <a:spLocks noGrp="1"/>
          </p:cNvSpPr>
          <p:nvPr>
            <p:ph type="sldNum" sz="quarter" idx="12"/>
          </p:nvPr>
        </p:nvSpPr>
        <p:spPr/>
        <p:txBody>
          <a:bodyPr/>
          <a:lstStyle/>
          <a:p>
            <a:fld id="{85128005-34B9-4FB1-AF64-2AF3D000D3F8}" type="slidenum">
              <a:rPr lang="en-US" smtClean="0"/>
              <a:t>2</a:t>
            </a:fld>
            <a:endParaRPr lang="en-US" dirty="0"/>
          </a:p>
        </p:txBody>
      </p:sp>
    </p:spTree>
    <p:extLst>
      <p:ext uri="{BB962C8B-B14F-4D97-AF65-F5344CB8AC3E}">
        <p14:creationId xmlns:p14="http://schemas.microsoft.com/office/powerpoint/2010/main" val="64716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E8C1E3-C862-FB53-0836-C34EF212FB2C}"/>
              </a:ext>
            </a:extLst>
          </p:cNvPr>
          <p:cNvPicPr>
            <a:picLocks noChangeAspect="1"/>
          </p:cNvPicPr>
          <p:nvPr/>
        </p:nvPicPr>
        <p:blipFill>
          <a:blip r:embed="rId2"/>
          <a:stretch>
            <a:fillRect/>
          </a:stretch>
        </p:blipFill>
        <p:spPr>
          <a:xfrm>
            <a:off x="1385801" y="0"/>
            <a:ext cx="9420398" cy="6858000"/>
          </a:xfrm>
          <a:prstGeom prst="rect">
            <a:avLst/>
          </a:prstGeom>
        </p:spPr>
      </p:pic>
      <p:sp>
        <p:nvSpPr>
          <p:cNvPr id="2" name="Slide Number Placeholder 1">
            <a:extLst>
              <a:ext uri="{FF2B5EF4-FFF2-40B4-BE49-F238E27FC236}">
                <a16:creationId xmlns:a16="http://schemas.microsoft.com/office/drawing/2014/main" id="{4505D579-6813-B802-8954-FE5AD0BCBB2A}"/>
              </a:ext>
            </a:extLst>
          </p:cNvPr>
          <p:cNvSpPr>
            <a:spLocks noGrp="1"/>
          </p:cNvSpPr>
          <p:nvPr>
            <p:ph type="sldNum" sz="quarter" idx="12"/>
          </p:nvPr>
        </p:nvSpPr>
        <p:spPr>
          <a:xfrm>
            <a:off x="531812" y="6130437"/>
            <a:ext cx="779767" cy="370396"/>
          </a:xfrm>
        </p:spPr>
        <p:txBody>
          <a:bodyPr>
            <a:normAutofit/>
          </a:bodyPr>
          <a:lstStyle/>
          <a:p>
            <a:pPr>
              <a:lnSpc>
                <a:spcPct val="90000"/>
              </a:lnSpc>
              <a:spcAft>
                <a:spcPts val="600"/>
              </a:spcAft>
            </a:pPr>
            <a:fld id="{85128005-34B9-4FB1-AF64-2AF3D000D3F8}" type="slidenum">
              <a:rPr lang="en-US">
                <a:solidFill>
                  <a:srgbClr val="FFFFFF"/>
                </a:solidFill>
              </a:rPr>
              <a:pPr>
                <a:lnSpc>
                  <a:spcPct val="90000"/>
                </a:lnSpc>
                <a:spcAft>
                  <a:spcPts val="600"/>
                </a:spcAft>
              </a:pPr>
              <a:t>20</a:t>
            </a:fld>
            <a:endParaRPr lang="en-US">
              <a:solidFill>
                <a:srgbClr val="FFFFFF"/>
              </a:solidFill>
            </a:endParaRPr>
          </a:p>
        </p:txBody>
      </p:sp>
      <p:sp>
        <p:nvSpPr>
          <p:cNvPr id="5" name="TextBox 4">
            <a:extLst>
              <a:ext uri="{FF2B5EF4-FFF2-40B4-BE49-F238E27FC236}">
                <a16:creationId xmlns:a16="http://schemas.microsoft.com/office/drawing/2014/main" id="{60C957F1-D205-C16D-6187-C74043D43081}"/>
              </a:ext>
            </a:extLst>
          </p:cNvPr>
          <p:cNvSpPr txBox="1"/>
          <p:nvPr/>
        </p:nvSpPr>
        <p:spPr>
          <a:xfrm>
            <a:off x="348572" y="4639514"/>
            <a:ext cx="3005959" cy="1938992"/>
          </a:xfrm>
          <a:prstGeom prst="rect">
            <a:avLst/>
          </a:prstGeom>
          <a:solidFill>
            <a:schemeClr val="bg1"/>
          </a:solidFill>
          <a:ln w="28575">
            <a:solidFill>
              <a:schemeClr val="tx1"/>
            </a:solidFill>
          </a:ln>
        </p:spPr>
        <p:txBody>
          <a:bodyPr wrap="square" rtlCol="0">
            <a:spAutoFit/>
          </a:bodyPr>
          <a:lstStyle/>
          <a:p>
            <a:r>
              <a:rPr lang="en-US" sz="2400" dirty="0"/>
              <a:t>Reata Glen is about 65 miles from the epicenter. Adele is about 35 miles from the epicenter.</a:t>
            </a:r>
          </a:p>
        </p:txBody>
      </p:sp>
    </p:spTree>
    <p:extLst>
      <p:ext uri="{BB962C8B-B14F-4D97-AF65-F5344CB8AC3E}">
        <p14:creationId xmlns:p14="http://schemas.microsoft.com/office/powerpoint/2010/main" val="3815215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8C6B68-A33A-210C-AD4B-A1CD356EC390}"/>
              </a:ext>
            </a:extLst>
          </p:cNvPr>
          <p:cNvSpPr>
            <a:spLocks noGrp="1"/>
          </p:cNvSpPr>
          <p:nvPr>
            <p:ph type="sldNum" sz="quarter" idx="12"/>
          </p:nvPr>
        </p:nvSpPr>
        <p:spPr/>
        <p:txBody>
          <a:bodyPr/>
          <a:lstStyle/>
          <a:p>
            <a:fld id="{85128005-34B9-4FB1-AF64-2AF3D000D3F8}" type="slidenum">
              <a:rPr lang="en-US" smtClean="0"/>
              <a:t>21</a:t>
            </a:fld>
            <a:endParaRPr lang="en-US"/>
          </a:p>
        </p:txBody>
      </p:sp>
      <p:pic>
        <p:nvPicPr>
          <p:cNvPr id="4" name="Picture 3">
            <a:extLst>
              <a:ext uri="{FF2B5EF4-FFF2-40B4-BE49-F238E27FC236}">
                <a16:creationId xmlns:a16="http://schemas.microsoft.com/office/drawing/2014/main" id="{7C04939E-F4BE-1D45-8281-5424D89C50A3}"/>
              </a:ext>
            </a:extLst>
          </p:cNvPr>
          <p:cNvPicPr>
            <a:picLocks noChangeAspect="1"/>
          </p:cNvPicPr>
          <p:nvPr/>
        </p:nvPicPr>
        <p:blipFill>
          <a:blip r:embed="rId2"/>
          <a:stretch>
            <a:fillRect/>
          </a:stretch>
        </p:blipFill>
        <p:spPr>
          <a:xfrm>
            <a:off x="1987427" y="0"/>
            <a:ext cx="10204573" cy="6858000"/>
          </a:xfrm>
          <a:prstGeom prst="rect">
            <a:avLst/>
          </a:prstGeom>
        </p:spPr>
      </p:pic>
      <p:sp>
        <p:nvSpPr>
          <p:cNvPr id="5" name="TextBox 4">
            <a:extLst>
              <a:ext uri="{FF2B5EF4-FFF2-40B4-BE49-F238E27FC236}">
                <a16:creationId xmlns:a16="http://schemas.microsoft.com/office/drawing/2014/main" id="{DB75190B-44AA-AF47-0149-509E8D945272}"/>
              </a:ext>
            </a:extLst>
          </p:cNvPr>
          <p:cNvSpPr txBox="1"/>
          <p:nvPr/>
        </p:nvSpPr>
        <p:spPr>
          <a:xfrm>
            <a:off x="3501957" y="4250987"/>
            <a:ext cx="1575881" cy="307777"/>
          </a:xfrm>
          <a:prstGeom prst="rect">
            <a:avLst/>
          </a:prstGeom>
          <a:solidFill>
            <a:schemeClr val="bg1"/>
          </a:solidFill>
          <a:ln w="15875">
            <a:solidFill>
              <a:schemeClr val="tx1"/>
            </a:solidFill>
          </a:ln>
        </p:spPr>
        <p:txBody>
          <a:bodyPr wrap="square" rtlCol="0">
            <a:spAutoFit/>
          </a:bodyPr>
          <a:lstStyle/>
          <a:p>
            <a:r>
              <a:rPr lang="en-US" dirty="0"/>
              <a:t>Seismic Stations</a:t>
            </a:r>
          </a:p>
        </p:txBody>
      </p:sp>
    </p:spTree>
    <p:extLst>
      <p:ext uri="{BB962C8B-B14F-4D97-AF65-F5344CB8AC3E}">
        <p14:creationId xmlns:p14="http://schemas.microsoft.com/office/powerpoint/2010/main" val="349141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C87E0B-2A4C-85B5-30E0-8BA7BE3492E4}"/>
              </a:ext>
            </a:extLst>
          </p:cNvPr>
          <p:cNvSpPr>
            <a:spLocks noGrp="1"/>
          </p:cNvSpPr>
          <p:nvPr>
            <p:ph type="sldNum" sz="quarter" idx="12"/>
          </p:nvPr>
        </p:nvSpPr>
        <p:spPr/>
        <p:txBody>
          <a:bodyPr/>
          <a:lstStyle/>
          <a:p>
            <a:fld id="{85128005-34B9-4FB1-AF64-2AF3D000D3F8}" type="slidenum">
              <a:rPr lang="en-US" smtClean="0"/>
              <a:t>22</a:t>
            </a:fld>
            <a:endParaRPr lang="en-US"/>
          </a:p>
        </p:txBody>
      </p:sp>
      <p:sp>
        <p:nvSpPr>
          <p:cNvPr id="3" name="TextBox 2">
            <a:extLst>
              <a:ext uri="{FF2B5EF4-FFF2-40B4-BE49-F238E27FC236}">
                <a16:creationId xmlns:a16="http://schemas.microsoft.com/office/drawing/2014/main" id="{FC33A35A-DC13-DD7F-1C93-0BC72402D429}"/>
              </a:ext>
            </a:extLst>
          </p:cNvPr>
          <p:cNvSpPr txBox="1"/>
          <p:nvPr/>
        </p:nvSpPr>
        <p:spPr>
          <a:xfrm>
            <a:off x="2447171" y="6550223"/>
            <a:ext cx="8742717" cy="307777"/>
          </a:xfrm>
          <a:prstGeom prst="rect">
            <a:avLst/>
          </a:prstGeom>
          <a:noFill/>
        </p:spPr>
        <p:txBody>
          <a:bodyPr wrap="square" rtlCol="0">
            <a:spAutoFit/>
          </a:bodyPr>
          <a:lstStyle/>
          <a:p>
            <a:r>
              <a:rPr lang="en-US" dirty="0">
                <a:hlinkClick r:id="rId4"/>
              </a:rPr>
              <a:t>Life expectancy vs. health expenditure, 2023</a:t>
            </a:r>
            <a:endParaRPr lang="en-US" dirty="0"/>
          </a:p>
        </p:txBody>
      </p:sp>
      <p:pic>
        <p:nvPicPr>
          <p:cNvPr id="5" name="Picture 4">
            <a:extLst>
              <a:ext uri="{FF2B5EF4-FFF2-40B4-BE49-F238E27FC236}">
                <a16:creationId xmlns:a16="http://schemas.microsoft.com/office/drawing/2014/main" id="{A2AF45D0-B8E5-6685-5DA2-C2379FDD41A8}"/>
              </a:ext>
            </a:extLst>
          </p:cNvPr>
          <p:cNvPicPr>
            <a:picLocks noChangeAspect="1"/>
          </p:cNvPicPr>
          <p:nvPr/>
        </p:nvPicPr>
        <p:blipFill>
          <a:blip r:embed="rId5"/>
          <a:stretch>
            <a:fillRect/>
          </a:stretch>
        </p:blipFill>
        <p:spPr>
          <a:xfrm>
            <a:off x="1913836" y="0"/>
            <a:ext cx="7732317" cy="6339808"/>
          </a:xfrm>
          <a:prstGeom prst="rect">
            <a:avLst/>
          </a:prstGeom>
        </p:spPr>
      </p:pic>
      <p:pic>
        <p:nvPicPr>
          <p:cNvPr id="4" name="Life expectancy health expenditure">
            <a:hlinkClick r:id="" action="ppaction://media"/>
            <a:extLst>
              <a:ext uri="{FF2B5EF4-FFF2-40B4-BE49-F238E27FC236}">
                <a16:creationId xmlns:a16="http://schemas.microsoft.com/office/drawing/2014/main" id="{9EF807FC-EF84-89C3-B43D-5939E64BF3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8825" y="0"/>
            <a:ext cx="8134350" cy="6858000"/>
          </a:xfrm>
          <a:prstGeom prst="rect">
            <a:avLst/>
          </a:prstGeom>
        </p:spPr>
      </p:pic>
    </p:spTree>
    <p:extLst>
      <p:ext uri="{BB962C8B-B14F-4D97-AF65-F5344CB8AC3E}">
        <p14:creationId xmlns:p14="http://schemas.microsoft.com/office/powerpoint/2010/main" val="415579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9D93-BA9F-32BF-07DA-823B6E1B2052}"/>
              </a:ext>
            </a:extLst>
          </p:cNvPr>
          <p:cNvSpPr>
            <a:spLocks noGrp="1"/>
          </p:cNvSpPr>
          <p:nvPr>
            <p:ph type="title"/>
          </p:nvPr>
        </p:nvSpPr>
        <p:spPr>
          <a:xfrm>
            <a:off x="2592925" y="624110"/>
            <a:ext cx="8911687" cy="737762"/>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HEALTHSPAN</a:t>
            </a:r>
          </a:p>
        </p:txBody>
      </p:sp>
      <p:sp>
        <p:nvSpPr>
          <p:cNvPr id="3" name="Content Placeholder 2">
            <a:extLst>
              <a:ext uri="{FF2B5EF4-FFF2-40B4-BE49-F238E27FC236}">
                <a16:creationId xmlns:a16="http://schemas.microsoft.com/office/drawing/2014/main" id="{ADE44637-776B-33F9-86BE-A9FC9ED32A3C}"/>
              </a:ext>
            </a:extLst>
          </p:cNvPr>
          <p:cNvSpPr>
            <a:spLocks noGrp="1"/>
          </p:cNvSpPr>
          <p:nvPr>
            <p:ph idx="1"/>
          </p:nvPr>
        </p:nvSpPr>
        <p:spPr>
          <a:xfrm>
            <a:off x="2592925" y="1395838"/>
            <a:ext cx="8915400" cy="3777622"/>
          </a:xfrm>
        </p:spPr>
        <p:txBody>
          <a:bodyPr/>
          <a:lstStyle/>
          <a:p>
            <a:r>
              <a:rPr lang="en-US" sz="2800" dirty="0"/>
              <a:t>My April </a:t>
            </a:r>
            <a:r>
              <a:rPr lang="en-US" sz="2800" b="1" i="1" dirty="0"/>
              <a:t>Scientific American </a:t>
            </a:r>
            <a:r>
              <a:rPr lang="en-US" sz="2800" i="1" dirty="0"/>
              <a:t>magazine</a:t>
            </a:r>
            <a:r>
              <a:rPr lang="en-US" sz="2800" b="1" i="1" dirty="0"/>
              <a:t> </a:t>
            </a:r>
            <a:r>
              <a:rPr lang="en-US" sz="2800" dirty="0"/>
              <a:t>arrived with a supplemental magazine:</a:t>
            </a:r>
          </a:p>
          <a:p>
            <a:pPr lvl="1"/>
            <a:r>
              <a:rPr lang="en-US" sz="3200" b="1" dirty="0"/>
              <a:t>HEALTHSPAN: The Science of Aging well.</a:t>
            </a:r>
          </a:p>
          <a:p>
            <a:pPr lvl="2"/>
            <a:r>
              <a:rPr lang="en-US" sz="3200" dirty="0"/>
              <a:t>How AI is redefining longevity</a:t>
            </a:r>
          </a:p>
          <a:p>
            <a:pPr lvl="2"/>
            <a:r>
              <a:rPr lang="en-US" sz="3200" dirty="0"/>
              <a:t>New research for disease prevention</a:t>
            </a:r>
          </a:p>
          <a:p>
            <a:pPr lvl="2"/>
            <a:r>
              <a:rPr lang="en-US" sz="3200" dirty="0"/>
              <a:t>Pioneering Healthspan doctors</a:t>
            </a:r>
            <a:endParaRPr lang="en-US" sz="1800" dirty="0"/>
          </a:p>
        </p:txBody>
      </p:sp>
      <p:sp>
        <p:nvSpPr>
          <p:cNvPr id="4" name="Slide Number Placeholder 3">
            <a:extLst>
              <a:ext uri="{FF2B5EF4-FFF2-40B4-BE49-F238E27FC236}">
                <a16:creationId xmlns:a16="http://schemas.microsoft.com/office/drawing/2014/main" id="{B6E97A50-3782-37D3-289D-850AEBBF073D}"/>
              </a:ext>
            </a:extLst>
          </p:cNvPr>
          <p:cNvSpPr>
            <a:spLocks noGrp="1"/>
          </p:cNvSpPr>
          <p:nvPr>
            <p:ph type="sldNum" sz="quarter" idx="12"/>
          </p:nvPr>
        </p:nvSpPr>
        <p:spPr/>
        <p:txBody>
          <a:bodyPr/>
          <a:lstStyle/>
          <a:p>
            <a:fld id="{85128005-34B9-4FB1-AF64-2AF3D000D3F8}" type="slidenum">
              <a:rPr lang="en-US" smtClean="0"/>
              <a:t>23</a:t>
            </a:fld>
            <a:endParaRPr lang="en-US"/>
          </a:p>
        </p:txBody>
      </p:sp>
      <p:sp>
        <p:nvSpPr>
          <p:cNvPr id="5" name="TextBox 4">
            <a:extLst>
              <a:ext uri="{FF2B5EF4-FFF2-40B4-BE49-F238E27FC236}">
                <a16:creationId xmlns:a16="http://schemas.microsoft.com/office/drawing/2014/main" id="{14997E2F-3E58-DABA-78ED-8D6D89EDCCB0}"/>
              </a:ext>
            </a:extLst>
          </p:cNvPr>
          <p:cNvSpPr txBox="1"/>
          <p:nvPr/>
        </p:nvSpPr>
        <p:spPr>
          <a:xfrm>
            <a:off x="1667474" y="4985108"/>
            <a:ext cx="10301591" cy="1384995"/>
          </a:xfrm>
          <a:prstGeom prst="rect">
            <a:avLst/>
          </a:prstGeom>
          <a:noFill/>
        </p:spPr>
        <p:txBody>
          <a:bodyPr wrap="square" rtlCol="0">
            <a:spAutoFit/>
          </a:bodyPr>
          <a:lstStyle/>
          <a:p>
            <a:r>
              <a:rPr lang="en-US" sz="2800" dirty="0"/>
              <a:t>You can download this supplement from:</a:t>
            </a:r>
          </a:p>
          <a:p>
            <a:r>
              <a:rPr lang="en-US" sz="2800" dirty="0">
                <a:hlinkClick r:id="rId2"/>
              </a:rPr>
              <a:t>https://www.scientificamerican.com/custom-media/healthspan/</a:t>
            </a:r>
            <a:endParaRPr lang="en-US" sz="2800" dirty="0"/>
          </a:p>
          <a:p>
            <a:r>
              <a:rPr lang="en-US" sz="2800" dirty="0"/>
              <a:t>There is no firewall!</a:t>
            </a:r>
            <a:endParaRPr lang="en-US" dirty="0"/>
          </a:p>
        </p:txBody>
      </p:sp>
    </p:spTree>
    <p:extLst>
      <p:ext uri="{BB962C8B-B14F-4D97-AF65-F5344CB8AC3E}">
        <p14:creationId xmlns:p14="http://schemas.microsoft.com/office/powerpoint/2010/main" val="410803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E2B497-0DE2-94FA-EE58-2936F81EE12A}"/>
              </a:ext>
            </a:extLst>
          </p:cNvPr>
          <p:cNvSpPr>
            <a:spLocks noGrp="1"/>
          </p:cNvSpPr>
          <p:nvPr>
            <p:ph type="sldNum" sz="quarter" idx="12"/>
          </p:nvPr>
        </p:nvSpPr>
        <p:spPr/>
        <p:txBody>
          <a:bodyPr/>
          <a:lstStyle/>
          <a:p>
            <a:fld id="{85128005-34B9-4FB1-AF64-2AF3D000D3F8}" type="slidenum">
              <a:rPr lang="en-US" smtClean="0"/>
              <a:t>24</a:t>
            </a:fld>
            <a:endParaRPr lang="en-US"/>
          </a:p>
        </p:txBody>
      </p:sp>
      <p:pic>
        <p:nvPicPr>
          <p:cNvPr id="4" name="Picture 3">
            <a:extLst>
              <a:ext uri="{FF2B5EF4-FFF2-40B4-BE49-F238E27FC236}">
                <a16:creationId xmlns:a16="http://schemas.microsoft.com/office/drawing/2014/main" id="{95103645-021E-C106-7D5D-0CCA5F506E80}"/>
              </a:ext>
            </a:extLst>
          </p:cNvPr>
          <p:cNvPicPr>
            <a:picLocks noChangeAspect="1"/>
          </p:cNvPicPr>
          <p:nvPr/>
        </p:nvPicPr>
        <p:blipFill>
          <a:blip r:embed="rId2"/>
          <a:stretch>
            <a:fillRect/>
          </a:stretch>
        </p:blipFill>
        <p:spPr>
          <a:xfrm>
            <a:off x="116681" y="0"/>
            <a:ext cx="12075319" cy="6874659"/>
          </a:xfrm>
          <a:prstGeom prst="rect">
            <a:avLst/>
          </a:prstGeom>
        </p:spPr>
      </p:pic>
      <p:sp>
        <p:nvSpPr>
          <p:cNvPr id="5" name="TextBox 4">
            <a:extLst>
              <a:ext uri="{FF2B5EF4-FFF2-40B4-BE49-F238E27FC236}">
                <a16:creationId xmlns:a16="http://schemas.microsoft.com/office/drawing/2014/main" id="{38BE074B-0A5F-E8F6-4D4F-D0B5AC67B876}"/>
              </a:ext>
            </a:extLst>
          </p:cNvPr>
          <p:cNvSpPr txBox="1"/>
          <p:nvPr/>
        </p:nvSpPr>
        <p:spPr>
          <a:xfrm>
            <a:off x="8374455" y="5160475"/>
            <a:ext cx="2815627" cy="646331"/>
          </a:xfrm>
          <a:prstGeom prst="rect">
            <a:avLst/>
          </a:prstGeom>
          <a:solidFill>
            <a:schemeClr val="bg2"/>
          </a:solidFill>
          <a:ln w="19050">
            <a:solidFill>
              <a:schemeClr val="tx1"/>
            </a:solidFill>
          </a:ln>
        </p:spPr>
        <p:txBody>
          <a:bodyPr wrap="square" rtlCol="0">
            <a:spAutoFit/>
          </a:bodyPr>
          <a:lstStyle/>
          <a:p>
            <a:r>
              <a:rPr lang="en-US" sz="1800" dirty="0"/>
              <a:t>TABLE OF CONTENTS</a:t>
            </a:r>
          </a:p>
          <a:p>
            <a:r>
              <a:rPr lang="en-US" sz="1800" dirty="0"/>
              <a:t>Page 1</a:t>
            </a:r>
          </a:p>
        </p:txBody>
      </p:sp>
    </p:spTree>
    <p:extLst>
      <p:ext uri="{BB962C8B-B14F-4D97-AF65-F5344CB8AC3E}">
        <p14:creationId xmlns:p14="http://schemas.microsoft.com/office/powerpoint/2010/main" val="30603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ED8AFE-807B-95F3-D9DD-1C6A1FF18FA6}"/>
              </a:ext>
            </a:extLst>
          </p:cNvPr>
          <p:cNvSpPr>
            <a:spLocks noGrp="1"/>
          </p:cNvSpPr>
          <p:nvPr>
            <p:ph type="sldNum" sz="quarter" idx="12"/>
          </p:nvPr>
        </p:nvSpPr>
        <p:spPr/>
        <p:txBody>
          <a:bodyPr/>
          <a:lstStyle/>
          <a:p>
            <a:fld id="{85128005-34B9-4FB1-AF64-2AF3D000D3F8}" type="slidenum">
              <a:rPr lang="en-US" smtClean="0"/>
              <a:t>25</a:t>
            </a:fld>
            <a:endParaRPr lang="en-US"/>
          </a:p>
        </p:txBody>
      </p:sp>
      <p:pic>
        <p:nvPicPr>
          <p:cNvPr id="4" name="Picture 3">
            <a:extLst>
              <a:ext uri="{FF2B5EF4-FFF2-40B4-BE49-F238E27FC236}">
                <a16:creationId xmlns:a16="http://schemas.microsoft.com/office/drawing/2014/main" id="{87FD3854-EBE4-E716-768E-3C98FE3F5BF4}"/>
              </a:ext>
            </a:extLst>
          </p:cNvPr>
          <p:cNvPicPr>
            <a:picLocks noChangeAspect="1"/>
          </p:cNvPicPr>
          <p:nvPr/>
        </p:nvPicPr>
        <p:blipFill>
          <a:blip r:embed="rId2"/>
          <a:stretch>
            <a:fillRect/>
          </a:stretch>
        </p:blipFill>
        <p:spPr>
          <a:xfrm>
            <a:off x="184014" y="0"/>
            <a:ext cx="12115202" cy="6858000"/>
          </a:xfrm>
          <a:prstGeom prst="rect">
            <a:avLst/>
          </a:prstGeom>
        </p:spPr>
      </p:pic>
      <p:sp>
        <p:nvSpPr>
          <p:cNvPr id="5" name="TextBox 4">
            <a:extLst>
              <a:ext uri="{FF2B5EF4-FFF2-40B4-BE49-F238E27FC236}">
                <a16:creationId xmlns:a16="http://schemas.microsoft.com/office/drawing/2014/main" id="{B8737C66-0481-99AD-FB33-042B29B78D08}"/>
              </a:ext>
            </a:extLst>
          </p:cNvPr>
          <p:cNvSpPr txBox="1"/>
          <p:nvPr/>
        </p:nvSpPr>
        <p:spPr>
          <a:xfrm>
            <a:off x="531812" y="5302143"/>
            <a:ext cx="2815627" cy="646331"/>
          </a:xfrm>
          <a:prstGeom prst="rect">
            <a:avLst/>
          </a:prstGeom>
          <a:solidFill>
            <a:schemeClr val="bg2"/>
          </a:solidFill>
          <a:ln w="19050">
            <a:solidFill>
              <a:schemeClr val="tx1"/>
            </a:solidFill>
          </a:ln>
        </p:spPr>
        <p:txBody>
          <a:bodyPr wrap="square" rtlCol="0">
            <a:spAutoFit/>
          </a:bodyPr>
          <a:lstStyle/>
          <a:p>
            <a:r>
              <a:rPr lang="en-US" sz="1800" dirty="0"/>
              <a:t>TABLE OF CONTENTS</a:t>
            </a:r>
          </a:p>
          <a:p>
            <a:r>
              <a:rPr lang="en-US" sz="1800" dirty="0"/>
              <a:t>Page 2</a:t>
            </a:r>
          </a:p>
        </p:txBody>
      </p:sp>
    </p:spTree>
    <p:extLst>
      <p:ext uri="{BB962C8B-B14F-4D97-AF65-F5344CB8AC3E}">
        <p14:creationId xmlns:p14="http://schemas.microsoft.com/office/powerpoint/2010/main" val="119330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32CCE-FB62-81E4-715A-F63C6FBBA78B}"/>
              </a:ext>
            </a:extLst>
          </p:cNvPr>
          <p:cNvSpPr>
            <a:spLocks noGrp="1"/>
          </p:cNvSpPr>
          <p:nvPr>
            <p:ph type="sldNum" sz="quarter" idx="12"/>
          </p:nvPr>
        </p:nvSpPr>
        <p:spPr/>
        <p:txBody>
          <a:bodyPr/>
          <a:lstStyle/>
          <a:p>
            <a:fld id="{85128005-34B9-4FB1-AF64-2AF3D000D3F8}" type="slidenum">
              <a:rPr lang="en-US" smtClean="0"/>
              <a:t>26</a:t>
            </a:fld>
            <a:endParaRPr lang="en-US"/>
          </a:p>
        </p:txBody>
      </p:sp>
      <p:sp>
        <p:nvSpPr>
          <p:cNvPr id="5" name="TextBox 4">
            <a:extLst>
              <a:ext uri="{FF2B5EF4-FFF2-40B4-BE49-F238E27FC236}">
                <a16:creationId xmlns:a16="http://schemas.microsoft.com/office/drawing/2014/main" id="{D6B5B875-481A-EF8E-5312-0F86D429BEF6}"/>
              </a:ext>
            </a:extLst>
          </p:cNvPr>
          <p:cNvSpPr txBox="1"/>
          <p:nvPr/>
        </p:nvSpPr>
        <p:spPr>
          <a:xfrm>
            <a:off x="647722" y="2597580"/>
            <a:ext cx="2815627" cy="646331"/>
          </a:xfrm>
          <a:prstGeom prst="rect">
            <a:avLst/>
          </a:prstGeom>
          <a:solidFill>
            <a:schemeClr val="bg1"/>
          </a:solidFill>
          <a:ln w="19050">
            <a:solidFill>
              <a:schemeClr val="tx1"/>
            </a:solidFill>
          </a:ln>
        </p:spPr>
        <p:txBody>
          <a:bodyPr wrap="square" rtlCol="0">
            <a:spAutoFit/>
          </a:bodyPr>
          <a:lstStyle/>
          <a:p>
            <a:r>
              <a:rPr lang="en-US" sz="1800" dirty="0"/>
              <a:t>TABLE OF CONTENTS</a:t>
            </a:r>
          </a:p>
          <a:p>
            <a:r>
              <a:rPr lang="en-US" sz="1800" dirty="0"/>
              <a:t>Page 3</a:t>
            </a:r>
          </a:p>
        </p:txBody>
      </p:sp>
      <p:pic>
        <p:nvPicPr>
          <p:cNvPr id="7" name="Picture 6">
            <a:extLst>
              <a:ext uri="{FF2B5EF4-FFF2-40B4-BE49-F238E27FC236}">
                <a16:creationId xmlns:a16="http://schemas.microsoft.com/office/drawing/2014/main" id="{FB371070-D766-387A-36D5-A183A165F2BC}"/>
              </a:ext>
            </a:extLst>
          </p:cNvPr>
          <p:cNvPicPr>
            <a:picLocks noChangeAspect="1"/>
          </p:cNvPicPr>
          <p:nvPr/>
        </p:nvPicPr>
        <p:blipFill>
          <a:blip r:embed="rId2"/>
          <a:stretch>
            <a:fillRect/>
          </a:stretch>
        </p:blipFill>
        <p:spPr>
          <a:xfrm>
            <a:off x="3707876" y="0"/>
            <a:ext cx="8484124" cy="6858000"/>
          </a:xfrm>
          <a:prstGeom prst="rect">
            <a:avLst/>
          </a:prstGeom>
        </p:spPr>
      </p:pic>
    </p:spTree>
    <p:extLst>
      <p:ext uri="{BB962C8B-B14F-4D97-AF65-F5344CB8AC3E}">
        <p14:creationId xmlns:p14="http://schemas.microsoft.com/office/powerpoint/2010/main" val="1461225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30D56-3E09-C68B-A473-7B17B4A2A4B3}"/>
              </a:ext>
            </a:extLst>
          </p:cNvPr>
          <p:cNvSpPr>
            <a:spLocks noGrp="1"/>
          </p:cNvSpPr>
          <p:nvPr>
            <p:ph type="sldNum" sz="quarter" idx="12"/>
          </p:nvPr>
        </p:nvSpPr>
        <p:spPr/>
        <p:txBody>
          <a:bodyPr/>
          <a:lstStyle/>
          <a:p>
            <a:fld id="{85128005-34B9-4FB1-AF64-2AF3D000D3F8}" type="slidenum">
              <a:rPr lang="en-US" smtClean="0"/>
              <a:t>27</a:t>
            </a:fld>
            <a:endParaRPr lang="en-US"/>
          </a:p>
        </p:txBody>
      </p:sp>
      <p:pic>
        <p:nvPicPr>
          <p:cNvPr id="4" name="Picture 3">
            <a:extLst>
              <a:ext uri="{FF2B5EF4-FFF2-40B4-BE49-F238E27FC236}">
                <a16:creationId xmlns:a16="http://schemas.microsoft.com/office/drawing/2014/main" id="{F74ABD10-BF61-94EF-4342-AAB142D4586B}"/>
              </a:ext>
            </a:extLst>
          </p:cNvPr>
          <p:cNvPicPr>
            <a:picLocks noChangeAspect="1"/>
          </p:cNvPicPr>
          <p:nvPr/>
        </p:nvPicPr>
        <p:blipFill>
          <a:blip r:embed="rId2"/>
          <a:stretch>
            <a:fillRect/>
          </a:stretch>
        </p:blipFill>
        <p:spPr>
          <a:xfrm>
            <a:off x="494963" y="1712068"/>
            <a:ext cx="10452453" cy="2588361"/>
          </a:xfrm>
          <a:prstGeom prst="rect">
            <a:avLst/>
          </a:prstGeom>
        </p:spPr>
      </p:pic>
    </p:spTree>
    <p:extLst>
      <p:ext uri="{BB962C8B-B14F-4D97-AF65-F5344CB8AC3E}">
        <p14:creationId xmlns:p14="http://schemas.microsoft.com/office/powerpoint/2010/main" val="123106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FAD1-7DBC-A4BE-8985-603BC280078D}"/>
              </a:ext>
            </a:extLst>
          </p:cNvPr>
          <p:cNvSpPr>
            <a:spLocks noGrp="1"/>
          </p:cNvSpPr>
          <p:nvPr>
            <p:ph type="title"/>
          </p:nvPr>
        </p:nvSpPr>
        <p:spPr>
          <a:xfrm>
            <a:off x="2336292" y="405048"/>
            <a:ext cx="8915399" cy="1468800"/>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The Conditions that Shorten Our Healthspans</a:t>
            </a:r>
          </a:p>
        </p:txBody>
      </p:sp>
      <p:sp>
        <p:nvSpPr>
          <p:cNvPr id="4" name="Slide Number Placeholder 3">
            <a:extLst>
              <a:ext uri="{FF2B5EF4-FFF2-40B4-BE49-F238E27FC236}">
                <a16:creationId xmlns:a16="http://schemas.microsoft.com/office/drawing/2014/main" id="{121A8F94-4753-D1C1-45FD-8CD5DEED337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1BFFBE8E-8F6D-CAA8-7F49-5D1344B0C17F}"/>
              </a:ext>
            </a:extLst>
          </p:cNvPr>
          <p:cNvPicPr>
            <a:picLocks noChangeAspect="1"/>
          </p:cNvPicPr>
          <p:nvPr/>
        </p:nvPicPr>
        <p:blipFill>
          <a:blip r:embed="rId2"/>
          <a:stretch>
            <a:fillRect/>
          </a:stretch>
        </p:blipFill>
        <p:spPr>
          <a:xfrm>
            <a:off x="2336292" y="1990336"/>
            <a:ext cx="4171429" cy="4285714"/>
          </a:xfrm>
          <a:prstGeom prst="rect">
            <a:avLst/>
          </a:prstGeom>
        </p:spPr>
      </p:pic>
      <p:sp>
        <p:nvSpPr>
          <p:cNvPr id="7" name="TextBox 6">
            <a:extLst>
              <a:ext uri="{FF2B5EF4-FFF2-40B4-BE49-F238E27FC236}">
                <a16:creationId xmlns:a16="http://schemas.microsoft.com/office/drawing/2014/main" id="{6C9F5273-CE66-0C8F-FFE5-0DCCAC0F567D}"/>
              </a:ext>
            </a:extLst>
          </p:cNvPr>
          <p:cNvSpPr txBox="1"/>
          <p:nvPr/>
        </p:nvSpPr>
        <p:spPr>
          <a:xfrm>
            <a:off x="7735614" y="2606566"/>
            <a:ext cx="3268717" cy="2308324"/>
          </a:xfrm>
          <a:prstGeom prst="rect">
            <a:avLst/>
          </a:prstGeom>
          <a:noFill/>
        </p:spPr>
        <p:txBody>
          <a:bodyPr wrap="square" rtlCol="0">
            <a:spAutoFit/>
          </a:bodyPr>
          <a:lstStyle/>
          <a:p>
            <a:r>
              <a:rPr lang="en-US" sz="3600" dirty="0"/>
              <a:t>These items are the keys used in the next slide.</a:t>
            </a:r>
          </a:p>
        </p:txBody>
      </p:sp>
    </p:spTree>
    <p:extLst>
      <p:ext uri="{BB962C8B-B14F-4D97-AF65-F5344CB8AC3E}">
        <p14:creationId xmlns:p14="http://schemas.microsoft.com/office/powerpoint/2010/main" val="51833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C3ED6F-70D8-6E3B-F847-9BE2D8AAE2DE}"/>
              </a:ext>
            </a:extLst>
          </p:cNvPr>
          <p:cNvSpPr>
            <a:spLocks noGrp="1"/>
          </p:cNvSpPr>
          <p:nvPr>
            <p:ph type="sldNum" sz="quarter" idx="12"/>
          </p:nvPr>
        </p:nvSpPr>
        <p:spPr/>
        <p:txBody>
          <a:bodyPr/>
          <a:lstStyle/>
          <a:p>
            <a:fld id="{85128005-34B9-4FB1-AF64-2AF3D000D3F8}" type="slidenum">
              <a:rPr lang="en-US" smtClean="0"/>
              <a:t>29</a:t>
            </a:fld>
            <a:endParaRPr lang="en-US"/>
          </a:p>
        </p:txBody>
      </p:sp>
      <p:pic>
        <p:nvPicPr>
          <p:cNvPr id="6" name="Picture 5">
            <a:extLst>
              <a:ext uri="{FF2B5EF4-FFF2-40B4-BE49-F238E27FC236}">
                <a16:creationId xmlns:a16="http://schemas.microsoft.com/office/drawing/2014/main" id="{9D54A64D-D1C6-27C2-AD62-32D0E993F878}"/>
              </a:ext>
            </a:extLst>
          </p:cNvPr>
          <p:cNvPicPr>
            <a:picLocks noChangeAspect="1"/>
          </p:cNvPicPr>
          <p:nvPr/>
        </p:nvPicPr>
        <p:blipFill>
          <a:blip r:embed="rId2"/>
          <a:stretch>
            <a:fillRect/>
          </a:stretch>
        </p:blipFill>
        <p:spPr>
          <a:xfrm>
            <a:off x="2802820" y="0"/>
            <a:ext cx="8548352" cy="6858000"/>
          </a:xfrm>
          <a:prstGeom prst="rect">
            <a:avLst/>
          </a:prstGeom>
        </p:spPr>
      </p:pic>
      <p:pic>
        <p:nvPicPr>
          <p:cNvPr id="4" name="Picture 3">
            <a:extLst>
              <a:ext uri="{FF2B5EF4-FFF2-40B4-BE49-F238E27FC236}">
                <a16:creationId xmlns:a16="http://schemas.microsoft.com/office/drawing/2014/main" id="{DC695D94-1964-D579-EB8D-B2A7D88EFCB7}"/>
              </a:ext>
            </a:extLst>
          </p:cNvPr>
          <p:cNvPicPr>
            <a:picLocks noChangeAspect="1"/>
          </p:cNvPicPr>
          <p:nvPr/>
        </p:nvPicPr>
        <p:blipFill>
          <a:blip r:embed="rId3"/>
          <a:stretch>
            <a:fillRect/>
          </a:stretch>
        </p:blipFill>
        <p:spPr>
          <a:xfrm>
            <a:off x="92766" y="3600857"/>
            <a:ext cx="2802820" cy="3257143"/>
          </a:xfrm>
          <a:prstGeom prst="rect">
            <a:avLst/>
          </a:prstGeom>
        </p:spPr>
      </p:pic>
    </p:spTree>
    <p:extLst>
      <p:ext uri="{BB962C8B-B14F-4D97-AF65-F5344CB8AC3E}">
        <p14:creationId xmlns:p14="http://schemas.microsoft.com/office/powerpoint/2010/main" val="80042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CACEC-1DCD-9FD2-A8C9-79A34F21D0AE}"/>
              </a:ext>
            </a:extLst>
          </p:cNvPr>
          <p:cNvPicPr>
            <a:picLocks noChangeAspect="1"/>
          </p:cNvPicPr>
          <p:nvPr/>
        </p:nvPicPr>
        <p:blipFill>
          <a:blip r:embed="rId2"/>
          <a:srcRect t="20279" b="32611"/>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26E89389-56B5-32DD-738D-1650A25DDE8D}"/>
              </a:ext>
            </a:extLst>
          </p:cNvPr>
          <p:cNvSpPr>
            <a:spLocks noGrp="1"/>
          </p:cNvSpPr>
          <p:nvPr>
            <p:ph type="sldNum" sz="quarter" idx="12"/>
          </p:nvPr>
        </p:nvSpPr>
        <p:spPr>
          <a:xfrm>
            <a:off x="531812" y="6130437"/>
            <a:ext cx="779767" cy="370396"/>
          </a:xfrm>
        </p:spPr>
        <p:txBody>
          <a:bodyPr>
            <a:normAutofit/>
          </a:bodyPr>
          <a:lstStyle/>
          <a:p>
            <a:pPr>
              <a:lnSpc>
                <a:spcPct val="90000"/>
              </a:lnSpc>
              <a:spcAft>
                <a:spcPts val="600"/>
              </a:spcAft>
            </a:pPr>
            <a:fld id="{85128005-34B9-4FB1-AF64-2AF3D000D3F8}" type="slidenum">
              <a:rPr lang="en-US">
                <a:solidFill>
                  <a:srgbClr val="FFFFFF"/>
                </a:solidFill>
              </a:rPr>
              <a:pPr>
                <a:lnSpc>
                  <a:spcPct val="90000"/>
                </a:lnSpc>
                <a:spcAft>
                  <a:spcPts val="600"/>
                </a:spcAft>
              </a:pPr>
              <a:t>3</a:t>
            </a:fld>
            <a:endParaRPr lang="en-US">
              <a:solidFill>
                <a:srgbClr val="FFFFFF"/>
              </a:solidFill>
            </a:endParaRPr>
          </a:p>
        </p:txBody>
      </p:sp>
    </p:spTree>
    <p:extLst>
      <p:ext uri="{BB962C8B-B14F-4D97-AF65-F5344CB8AC3E}">
        <p14:creationId xmlns:p14="http://schemas.microsoft.com/office/powerpoint/2010/main" val="14121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7996-C2EE-5C72-53BC-94926665CD7C}"/>
              </a:ext>
            </a:extLst>
          </p:cNvPr>
          <p:cNvSpPr>
            <a:spLocks noGrp="1"/>
          </p:cNvSpPr>
          <p:nvPr>
            <p:ph type="title"/>
          </p:nvPr>
        </p:nvSpPr>
        <p:spPr/>
        <p:txBody>
          <a:bodyPr/>
          <a:lstStyle/>
          <a:p>
            <a:r>
              <a:rPr lang="en-US" b="1" dirty="0"/>
              <a:t>What do you think was the leading cause of death in:</a:t>
            </a:r>
          </a:p>
        </p:txBody>
      </p:sp>
      <p:sp>
        <p:nvSpPr>
          <p:cNvPr id="3" name="Content Placeholder 2">
            <a:extLst>
              <a:ext uri="{FF2B5EF4-FFF2-40B4-BE49-F238E27FC236}">
                <a16:creationId xmlns:a16="http://schemas.microsoft.com/office/drawing/2014/main" id="{73C6833B-8885-4969-D79B-A056CB385A54}"/>
              </a:ext>
            </a:extLst>
          </p:cNvPr>
          <p:cNvSpPr>
            <a:spLocks noGrp="1"/>
          </p:cNvSpPr>
          <p:nvPr>
            <p:ph idx="1"/>
          </p:nvPr>
        </p:nvSpPr>
        <p:spPr>
          <a:xfrm>
            <a:off x="2589212" y="2133600"/>
            <a:ext cx="2634541" cy="3777622"/>
          </a:xfrm>
        </p:spPr>
        <p:txBody>
          <a:bodyPr>
            <a:normAutofit/>
          </a:bodyPr>
          <a:lstStyle/>
          <a:p>
            <a:r>
              <a:rPr lang="en-US" sz="5400" dirty="0">
                <a:latin typeface="Arial" panose="020B0604020202020204" pitchFamily="34" charset="0"/>
                <a:cs typeface="Arial" panose="020B0604020202020204" pitchFamily="34" charset="0"/>
              </a:rPr>
              <a:t>1902</a:t>
            </a:r>
          </a:p>
          <a:p>
            <a:r>
              <a:rPr lang="en-US" sz="5400" dirty="0">
                <a:latin typeface="Arial" panose="020B0604020202020204" pitchFamily="34" charset="0"/>
                <a:cs typeface="Arial" panose="020B0604020202020204" pitchFamily="34" charset="0"/>
              </a:rPr>
              <a:t>1952</a:t>
            </a:r>
          </a:p>
          <a:p>
            <a:r>
              <a:rPr lang="en-US" sz="5400" dirty="0">
                <a:latin typeface="Arial" panose="020B0604020202020204" pitchFamily="34" charset="0"/>
                <a:cs typeface="Arial" panose="020B0604020202020204" pitchFamily="34" charset="0"/>
              </a:rPr>
              <a:t>2022</a:t>
            </a:r>
            <a:endParaRPr lang="en-US"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6A7FE66-7FA5-7D95-B78A-22CAC8C58D85}"/>
              </a:ext>
            </a:extLst>
          </p:cNvPr>
          <p:cNvSpPr>
            <a:spLocks noGrp="1"/>
          </p:cNvSpPr>
          <p:nvPr>
            <p:ph type="sldNum" sz="quarter" idx="12"/>
          </p:nvPr>
        </p:nvSpPr>
        <p:spPr/>
        <p:txBody>
          <a:bodyPr/>
          <a:lstStyle/>
          <a:p>
            <a:fld id="{85128005-34B9-4FB1-AF64-2AF3D000D3F8}" type="slidenum">
              <a:rPr lang="en-US" smtClean="0"/>
              <a:t>30</a:t>
            </a:fld>
            <a:endParaRPr lang="en-US"/>
          </a:p>
        </p:txBody>
      </p:sp>
      <p:sp>
        <p:nvSpPr>
          <p:cNvPr id="5" name="TextBox 4">
            <a:extLst>
              <a:ext uri="{FF2B5EF4-FFF2-40B4-BE49-F238E27FC236}">
                <a16:creationId xmlns:a16="http://schemas.microsoft.com/office/drawing/2014/main" id="{80ACD40D-A8DF-A6D0-1B99-D7FCDACD700D}"/>
              </a:ext>
            </a:extLst>
          </p:cNvPr>
          <p:cNvSpPr txBox="1"/>
          <p:nvPr/>
        </p:nvSpPr>
        <p:spPr>
          <a:xfrm>
            <a:off x="6177063" y="2159540"/>
            <a:ext cx="5327549" cy="2800767"/>
          </a:xfrm>
          <a:prstGeom prst="rect">
            <a:avLst/>
          </a:prstGeom>
          <a:noFill/>
        </p:spPr>
        <p:txBody>
          <a:bodyPr wrap="square" rtlCol="0">
            <a:spAutoFit/>
          </a:bodyPr>
          <a:lstStyle/>
          <a:p>
            <a:r>
              <a:rPr lang="en-US" sz="5400" dirty="0"/>
              <a:t>Tuberculosis</a:t>
            </a:r>
          </a:p>
          <a:p>
            <a:r>
              <a:rPr lang="en-US" sz="5400" dirty="0"/>
              <a:t>Heart Disease</a:t>
            </a:r>
          </a:p>
          <a:p>
            <a:r>
              <a:rPr lang="en-US" sz="5400" dirty="0"/>
              <a:t>Heart Disease</a:t>
            </a:r>
          </a:p>
          <a:p>
            <a:r>
              <a:rPr lang="en-US" dirty="0"/>
              <a:t> </a:t>
            </a:r>
          </a:p>
        </p:txBody>
      </p:sp>
    </p:spTree>
    <p:extLst>
      <p:ext uri="{BB962C8B-B14F-4D97-AF65-F5344CB8AC3E}">
        <p14:creationId xmlns:p14="http://schemas.microsoft.com/office/powerpoint/2010/main" val="2948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1B839-57AB-5133-FA49-CD1FD50D2F8F}"/>
              </a:ext>
            </a:extLst>
          </p:cNvPr>
          <p:cNvSpPr>
            <a:spLocks noGrp="1"/>
          </p:cNvSpPr>
          <p:nvPr>
            <p:ph type="sldNum" sz="quarter" idx="12"/>
          </p:nvPr>
        </p:nvSpPr>
        <p:spPr/>
        <p:txBody>
          <a:bodyPr/>
          <a:lstStyle/>
          <a:p>
            <a:fld id="{85128005-34B9-4FB1-AF64-2AF3D000D3F8}" type="slidenum">
              <a:rPr lang="en-US" smtClean="0"/>
              <a:t>31</a:t>
            </a:fld>
            <a:endParaRPr lang="en-US"/>
          </a:p>
        </p:txBody>
      </p:sp>
      <p:pic>
        <p:nvPicPr>
          <p:cNvPr id="6" name="Picture 5">
            <a:extLst>
              <a:ext uri="{FF2B5EF4-FFF2-40B4-BE49-F238E27FC236}">
                <a16:creationId xmlns:a16="http://schemas.microsoft.com/office/drawing/2014/main" id="{E2E8FBB3-B0F7-90DA-F107-650DB74C2710}"/>
              </a:ext>
            </a:extLst>
          </p:cNvPr>
          <p:cNvPicPr>
            <a:picLocks noChangeAspect="1"/>
          </p:cNvPicPr>
          <p:nvPr/>
        </p:nvPicPr>
        <p:blipFill>
          <a:blip r:embed="rId2"/>
          <a:stretch>
            <a:fillRect/>
          </a:stretch>
        </p:blipFill>
        <p:spPr>
          <a:xfrm>
            <a:off x="184826" y="0"/>
            <a:ext cx="12042385" cy="6858000"/>
          </a:xfrm>
          <a:prstGeom prst="rect">
            <a:avLst/>
          </a:prstGeom>
        </p:spPr>
      </p:pic>
    </p:spTree>
    <p:extLst>
      <p:ext uri="{BB962C8B-B14F-4D97-AF65-F5344CB8AC3E}">
        <p14:creationId xmlns:p14="http://schemas.microsoft.com/office/powerpoint/2010/main" val="518081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BB9DA-8D44-3223-5B00-176961018FBD}"/>
              </a:ext>
            </a:extLst>
          </p:cNvPr>
          <p:cNvSpPr>
            <a:spLocks noGrp="1"/>
          </p:cNvSpPr>
          <p:nvPr>
            <p:ph type="sldNum" sz="quarter" idx="12"/>
          </p:nvPr>
        </p:nvSpPr>
        <p:spPr/>
        <p:txBody>
          <a:bodyPr/>
          <a:lstStyle/>
          <a:p>
            <a:fld id="{85128005-34B9-4FB1-AF64-2AF3D000D3F8}" type="slidenum">
              <a:rPr lang="en-US" smtClean="0"/>
              <a:t>32</a:t>
            </a:fld>
            <a:endParaRPr lang="en-US"/>
          </a:p>
        </p:txBody>
      </p:sp>
      <p:pic>
        <p:nvPicPr>
          <p:cNvPr id="4" name="Picture 3">
            <a:extLst>
              <a:ext uri="{FF2B5EF4-FFF2-40B4-BE49-F238E27FC236}">
                <a16:creationId xmlns:a16="http://schemas.microsoft.com/office/drawing/2014/main" id="{5EEF467F-E10D-FADF-7FA8-82100AFF1989}"/>
              </a:ext>
            </a:extLst>
          </p:cNvPr>
          <p:cNvPicPr>
            <a:picLocks noChangeAspect="1"/>
          </p:cNvPicPr>
          <p:nvPr/>
        </p:nvPicPr>
        <p:blipFill>
          <a:blip r:embed="rId2"/>
          <a:stretch>
            <a:fillRect/>
          </a:stretch>
        </p:blipFill>
        <p:spPr>
          <a:xfrm>
            <a:off x="4571026" y="0"/>
            <a:ext cx="7620974" cy="6858000"/>
          </a:xfrm>
          <a:prstGeom prst="rect">
            <a:avLst/>
          </a:prstGeom>
        </p:spPr>
      </p:pic>
      <p:sp>
        <p:nvSpPr>
          <p:cNvPr id="5" name="TextBox 4">
            <a:extLst>
              <a:ext uri="{FF2B5EF4-FFF2-40B4-BE49-F238E27FC236}">
                <a16:creationId xmlns:a16="http://schemas.microsoft.com/office/drawing/2014/main" id="{48118315-CA54-0E7D-DD22-86FA960BA34E}"/>
              </a:ext>
            </a:extLst>
          </p:cNvPr>
          <p:cNvSpPr txBox="1"/>
          <p:nvPr/>
        </p:nvSpPr>
        <p:spPr>
          <a:xfrm>
            <a:off x="662152" y="1692166"/>
            <a:ext cx="3908874" cy="4185761"/>
          </a:xfrm>
          <a:prstGeom prst="rect">
            <a:avLst/>
          </a:prstGeom>
          <a:solidFill>
            <a:schemeClr val="bg1"/>
          </a:solidFill>
          <a:ln>
            <a:solidFill>
              <a:schemeClr val="tx1"/>
            </a:solidFill>
          </a:ln>
        </p:spPr>
        <p:txBody>
          <a:bodyPr wrap="square" rtlCol="0">
            <a:spAutoFit/>
          </a:bodyPr>
          <a:lstStyle/>
          <a:p>
            <a:r>
              <a:rPr lang="en-US" sz="1800" dirty="0"/>
              <a:t>My great-grandmother, Anna Jenkins Hunn’s, death certificate. She died December 19, 1918.</a:t>
            </a:r>
          </a:p>
          <a:p>
            <a:endParaRPr lang="en-US" sz="1800" dirty="0"/>
          </a:p>
          <a:p>
            <a:r>
              <a:rPr lang="en-US" sz="1800" dirty="0"/>
              <a:t>I was told she died of the flu in the Spanish Flu epidemic of 1918.</a:t>
            </a:r>
          </a:p>
          <a:p>
            <a:endParaRPr lang="en-US" sz="1800" dirty="0"/>
          </a:p>
          <a:p>
            <a:r>
              <a:rPr lang="en-US" sz="1800" dirty="0"/>
              <a:t>Her death certificate shows </a:t>
            </a:r>
            <a:r>
              <a:rPr lang="en-US" sz="1800"/>
              <a:t>that she died </a:t>
            </a:r>
            <a:r>
              <a:rPr lang="en-US" sz="1800" dirty="0"/>
              <a:t>of </a:t>
            </a:r>
            <a:r>
              <a:rPr lang="en-US" sz="1800" b="1" dirty="0"/>
              <a:t>Phthisis Pulmonalis</a:t>
            </a:r>
            <a:r>
              <a:rPr lang="en-US" sz="1800" dirty="0"/>
              <a:t>, also known as </a:t>
            </a:r>
            <a:r>
              <a:rPr lang="en-US" sz="1800" b="1" dirty="0"/>
              <a:t>Pulmonary Tuberculosis</a:t>
            </a:r>
            <a:r>
              <a:rPr lang="en-US" sz="1800" dirty="0"/>
              <a:t>, which is a chronic infectious disease caused by the bacterium Mycobacterium tuberculosis.</a:t>
            </a:r>
          </a:p>
          <a:p>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C44D3F2-6008-577E-73B9-5DC88931C372}"/>
                  </a:ext>
                </a:extLst>
              </p14:cNvPr>
              <p14:cNvContentPartPr/>
              <p14:nvPr/>
            </p14:nvContentPartPr>
            <p14:xfrm>
              <a:off x="9344761" y="3175109"/>
              <a:ext cx="10080" cy="720"/>
            </p14:xfrm>
          </p:contentPart>
        </mc:Choice>
        <mc:Fallback xmlns="">
          <p:pic>
            <p:nvPicPr>
              <p:cNvPr id="7" name="Ink 6">
                <a:extLst>
                  <a:ext uri="{FF2B5EF4-FFF2-40B4-BE49-F238E27FC236}">
                    <a16:creationId xmlns:a16="http://schemas.microsoft.com/office/drawing/2014/main" id="{CC44D3F2-6008-577E-73B9-5DC88931C372}"/>
                  </a:ext>
                </a:extLst>
              </p:cNvPr>
              <p:cNvPicPr/>
              <p:nvPr/>
            </p:nvPicPr>
            <p:blipFill>
              <a:blip r:embed="rId4"/>
              <a:stretch>
                <a:fillRect/>
              </a:stretch>
            </p:blipFill>
            <p:spPr>
              <a:xfrm>
                <a:off x="9335761" y="3157109"/>
                <a:ext cx="27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8FCD85E-D457-1737-4A4E-5E9559692B8F}"/>
                  </a:ext>
                </a:extLst>
              </p14:cNvPr>
              <p14:cNvContentPartPr/>
              <p14:nvPr/>
            </p14:nvContentPartPr>
            <p14:xfrm>
              <a:off x="8234591" y="3044455"/>
              <a:ext cx="3850486" cy="734810"/>
            </p14:xfrm>
          </p:contentPart>
        </mc:Choice>
        <mc:Fallback xmlns="">
          <p:pic>
            <p:nvPicPr>
              <p:cNvPr id="9" name="Ink 8">
                <a:extLst>
                  <a:ext uri="{FF2B5EF4-FFF2-40B4-BE49-F238E27FC236}">
                    <a16:creationId xmlns:a16="http://schemas.microsoft.com/office/drawing/2014/main" id="{18FCD85E-D457-1737-4A4E-5E9559692B8F}"/>
                  </a:ext>
                </a:extLst>
              </p:cNvPr>
              <p:cNvPicPr/>
              <p:nvPr/>
            </p:nvPicPr>
            <p:blipFill>
              <a:blip r:embed="rId6"/>
              <a:stretch>
                <a:fillRect/>
              </a:stretch>
            </p:blipFill>
            <p:spPr>
              <a:xfrm>
                <a:off x="8225591" y="3035454"/>
                <a:ext cx="3868126" cy="752451"/>
              </a:xfrm>
              <a:prstGeom prst="rect">
                <a:avLst/>
              </a:prstGeom>
            </p:spPr>
          </p:pic>
        </mc:Fallback>
      </mc:AlternateContent>
    </p:spTree>
    <p:extLst>
      <p:ext uri="{BB962C8B-B14F-4D97-AF65-F5344CB8AC3E}">
        <p14:creationId xmlns:p14="http://schemas.microsoft.com/office/powerpoint/2010/main" val="485222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E2A6-17FE-C3D1-F323-B03779C9627A}"/>
              </a:ext>
            </a:extLst>
          </p:cNvPr>
          <p:cNvSpPr>
            <a:spLocks noGrp="1"/>
          </p:cNvSpPr>
          <p:nvPr>
            <p:ph type="sldNum" sz="quarter" idx="12"/>
          </p:nvPr>
        </p:nvSpPr>
        <p:spPr/>
        <p:txBody>
          <a:bodyPr/>
          <a:lstStyle/>
          <a:p>
            <a:fld id="{85128005-34B9-4FB1-AF64-2AF3D000D3F8}" type="slidenum">
              <a:rPr lang="en-US" smtClean="0"/>
              <a:t>33</a:t>
            </a:fld>
            <a:endParaRPr lang="en-US"/>
          </a:p>
        </p:txBody>
      </p:sp>
      <p:pic>
        <p:nvPicPr>
          <p:cNvPr id="4" name="Picture 3">
            <a:extLst>
              <a:ext uri="{FF2B5EF4-FFF2-40B4-BE49-F238E27FC236}">
                <a16:creationId xmlns:a16="http://schemas.microsoft.com/office/drawing/2014/main" id="{91049B41-3D82-509A-8458-C522D9D083B1}"/>
              </a:ext>
            </a:extLst>
          </p:cNvPr>
          <p:cNvPicPr>
            <a:picLocks noChangeAspect="1"/>
          </p:cNvPicPr>
          <p:nvPr/>
        </p:nvPicPr>
        <p:blipFill>
          <a:blip r:embed="rId2"/>
          <a:stretch>
            <a:fillRect/>
          </a:stretch>
        </p:blipFill>
        <p:spPr>
          <a:xfrm>
            <a:off x="3535993" y="0"/>
            <a:ext cx="5029776" cy="6737131"/>
          </a:xfrm>
          <a:prstGeom prst="rect">
            <a:avLst/>
          </a:prstGeom>
        </p:spPr>
      </p:pic>
    </p:spTree>
    <p:extLst>
      <p:ext uri="{BB962C8B-B14F-4D97-AF65-F5344CB8AC3E}">
        <p14:creationId xmlns:p14="http://schemas.microsoft.com/office/powerpoint/2010/main" val="3731815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75632-E93F-1BEF-C81B-F6FA7F20663C}"/>
              </a:ext>
            </a:extLst>
          </p:cNvPr>
          <p:cNvSpPr>
            <a:spLocks noGrp="1"/>
          </p:cNvSpPr>
          <p:nvPr>
            <p:ph idx="1"/>
          </p:nvPr>
        </p:nvSpPr>
        <p:spPr>
          <a:xfrm>
            <a:off x="1719072" y="528536"/>
            <a:ext cx="9681745" cy="5346970"/>
          </a:xfrm>
        </p:spPr>
        <p:txBody>
          <a:bodyPr>
            <a:normAutofit/>
          </a:bodyPr>
          <a:lstStyle/>
          <a:p>
            <a:r>
              <a:rPr lang="en-US" sz="3600" dirty="0">
                <a:solidFill>
                  <a:srgbClr val="333333"/>
                </a:solidFill>
                <a:latin typeface="Crimson Text"/>
              </a:rPr>
              <a:t>T</a:t>
            </a:r>
            <a:r>
              <a:rPr lang="en-US" sz="3600" b="0" i="0" dirty="0">
                <a:solidFill>
                  <a:srgbClr val="333333"/>
                </a:solidFill>
                <a:effectLst/>
                <a:latin typeface="Crimson Text"/>
              </a:rPr>
              <a:t>he effort to keep aging at bay focuses not on merely adding years to people’s lives, but on making those extra years healthy ones. </a:t>
            </a:r>
          </a:p>
          <a:p>
            <a:r>
              <a:rPr lang="en-US" sz="3600" b="0" i="0" dirty="0">
                <a:solidFill>
                  <a:srgbClr val="333333"/>
                </a:solidFill>
                <a:effectLst/>
                <a:latin typeface="Crimson Text"/>
              </a:rPr>
              <a:t>In the U.S., the average person can expect to experience nearly 13 years of relatively poor health in late life, compared to fewer than 11 years in 1990. This is because people are living longer but not better. </a:t>
            </a:r>
            <a:endParaRPr lang="en-US" sz="3600" dirty="0"/>
          </a:p>
        </p:txBody>
      </p:sp>
      <p:sp>
        <p:nvSpPr>
          <p:cNvPr id="4" name="Slide Number Placeholder 3">
            <a:extLst>
              <a:ext uri="{FF2B5EF4-FFF2-40B4-BE49-F238E27FC236}">
                <a16:creationId xmlns:a16="http://schemas.microsoft.com/office/drawing/2014/main" id="{4CC8594B-34FC-EE0D-0EAE-E6DE024F6679}"/>
              </a:ext>
            </a:extLst>
          </p:cNvPr>
          <p:cNvSpPr>
            <a:spLocks noGrp="1"/>
          </p:cNvSpPr>
          <p:nvPr>
            <p:ph type="sldNum" sz="quarter" idx="12"/>
          </p:nvPr>
        </p:nvSpPr>
        <p:spPr/>
        <p:txBody>
          <a:bodyPr/>
          <a:lstStyle/>
          <a:p>
            <a:fld id="{85128005-34B9-4FB1-AF64-2AF3D000D3F8}" type="slidenum">
              <a:rPr lang="en-US" smtClean="0"/>
              <a:t>34</a:t>
            </a:fld>
            <a:endParaRPr lang="en-US"/>
          </a:p>
        </p:txBody>
      </p:sp>
    </p:spTree>
    <p:extLst>
      <p:ext uri="{BB962C8B-B14F-4D97-AF65-F5344CB8AC3E}">
        <p14:creationId xmlns:p14="http://schemas.microsoft.com/office/powerpoint/2010/main" val="24395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721DD-3A56-F894-8110-3283A0B0C78A}"/>
              </a:ext>
            </a:extLst>
          </p:cNvPr>
          <p:cNvSpPr>
            <a:spLocks noGrp="1"/>
          </p:cNvSpPr>
          <p:nvPr>
            <p:ph type="sldNum" sz="quarter" idx="12"/>
          </p:nvPr>
        </p:nvSpPr>
        <p:spPr/>
        <p:txBody>
          <a:bodyPr/>
          <a:lstStyle/>
          <a:p>
            <a:fld id="{85128005-34B9-4FB1-AF64-2AF3D000D3F8}" type="slidenum">
              <a:rPr lang="en-US" smtClean="0"/>
              <a:t>35</a:t>
            </a:fld>
            <a:endParaRPr lang="en-US"/>
          </a:p>
        </p:txBody>
      </p:sp>
      <p:pic>
        <p:nvPicPr>
          <p:cNvPr id="4" name="Picture 3">
            <a:extLst>
              <a:ext uri="{FF2B5EF4-FFF2-40B4-BE49-F238E27FC236}">
                <a16:creationId xmlns:a16="http://schemas.microsoft.com/office/drawing/2014/main" id="{5E056827-4C78-027C-78A5-7141038D8C30}"/>
              </a:ext>
            </a:extLst>
          </p:cNvPr>
          <p:cNvPicPr>
            <a:picLocks noChangeAspect="1"/>
          </p:cNvPicPr>
          <p:nvPr/>
        </p:nvPicPr>
        <p:blipFill>
          <a:blip r:embed="rId2"/>
          <a:stretch>
            <a:fillRect/>
          </a:stretch>
        </p:blipFill>
        <p:spPr>
          <a:xfrm>
            <a:off x="6263719" y="0"/>
            <a:ext cx="5150961" cy="6858000"/>
          </a:xfrm>
          <a:prstGeom prst="rect">
            <a:avLst/>
          </a:prstGeom>
        </p:spPr>
      </p:pic>
      <p:pic>
        <p:nvPicPr>
          <p:cNvPr id="6" name="Picture 5">
            <a:extLst>
              <a:ext uri="{FF2B5EF4-FFF2-40B4-BE49-F238E27FC236}">
                <a16:creationId xmlns:a16="http://schemas.microsoft.com/office/drawing/2014/main" id="{B0E0E9C5-7A23-AA93-7D10-B2695E242ABA}"/>
              </a:ext>
            </a:extLst>
          </p:cNvPr>
          <p:cNvPicPr>
            <a:picLocks noChangeAspect="1"/>
          </p:cNvPicPr>
          <p:nvPr/>
        </p:nvPicPr>
        <p:blipFill>
          <a:blip r:embed="rId3"/>
          <a:stretch>
            <a:fillRect/>
          </a:stretch>
        </p:blipFill>
        <p:spPr>
          <a:xfrm>
            <a:off x="1904267" y="-73573"/>
            <a:ext cx="2707880" cy="6858000"/>
          </a:xfrm>
          <a:prstGeom prst="rect">
            <a:avLst/>
          </a:prstGeom>
        </p:spPr>
      </p:pic>
      <p:sp>
        <p:nvSpPr>
          <p:cNvPr id="7" name="Oval 6">
            <a:extLst>
              <a:ext uri="{FF2B5EF4-FFF2-40B4-BE49-F238E27FC236}">
                <a16:creationId xmlns:a16="http://schemas.microsoft.com/office/drawing/2014/main" id="{8AC1CC4E-71BD-112C-CD62-CE3FF00A908B}"/>
              </a:ext>
            </a:extLst>
          </p:cNvPr>
          <p:cNvSpPr/>
          <p:nvPr/>
        </p:nvSpPr>
        <p:spPr>
          <a:xfrm>
            <a:off x="1397876" y="4183117"/>
            <a:ext cx="3857296" cy="1072055"/>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95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EB8D-4852-ADEC-6538-EB28E104D5C1}"/>
              </a:ext>
            </a:extLst>
          </p:cNvPr>
          <p:cNvSpPr>
            <a:spLocks noGrp="1"/>
          </p:cNvSpPr>
          <p:nvPr>
            <p:ph type="title"/>
          </p:nvPr>
        </p:nvSpPr>
        <p:spPr>
          <a:solidFill>
            <a:srgbClr val="FFFF00"/>
          </a:solidFill>
        </p:spPr>
        <p:txBody>
          <a:bodyPr>
            <a:normAutofit/>
          </a:bodyPr>
          <a:lstStyle/>
          <a:p>
            <a:pPr algn="ctr"/>
            <a:r>
              <a:rPr lang="en-US" sz="5400" b="1" dirty="0">
                <a:solidFill>
                  <a:srgbClr val="FF0000"/>
                </a:solidFill>
                <a:effectLst>
                  <a:outerShdw blurRad="38100" dist="38100" dir="2700000" algn="tl">
                    <a:srgbClr val="000000">
                      <a:alpha val="43137"/>
                    </a:srgbClr>
                  </a:outerShdw>
                </a:effectLst>
              </a:rPr>
              <a:t>Lifestyle</a:t>
            </a:r>
          </a:p>
        </p:txBody>
      </p:sp>
      <p:sp>
        <p:nvSpPr>
          <p:cNvPr id="3" name="Content Placeholder 2">
            <a:extLst>
              <a:ext uri="{FF2B5EF4-FFF2-40B4-BE49-F238E27FC236}">
                <a16:creationId xmlns:a16="http://schemas.microsoft.com/office/drawing/2014/main" id="{1F6262CD-C0BB-3D79-6423-C9090D2CB70C}"/>
              </a:ext>
            </a:extLst>
          </p:cNvPr>
          <p:cNvSpPr>
            <a:spLocks noGrp="1"/>
          </p:cNvSpPr>
          <p:nvPr>
            <p:ph idx="1"/>
          </p:nvPr>
        </p:nvSpPr>
        <p:spPr/>
        <p:txBody>
          <a:bodyPr>
            <a:normAutofit/>
          </a:bodyPr>
          <a:lstStyle/>
          <a:p>
            <a:pPr algn="l"/>
            <a:r>
              <a:rPr lang="en-US" sz="3600" b="0" i="0" u="none" strike="noStrike" baseline="0" dirty="0">
                <a:latin typeface="MillerDailyOne-Roman"/>
              </a:rPr>
              <a:t>Lifestyle plays an outsized role in preventive health.</a:t>
            </a:r>
          </a:p>
          <a:p>
            <a:pPr algn="l"/>
            <a:r>
              <a:rPr lang="en-US" sz="3600" b="0" i="0" u="none" strike="noStrike" baseline="0" dirty="0">
                <a:latin typeface="MillerDailyOne-Roman"/>
              </a:rPr>
              <a:t>Diet, exercise, sleep, stress and social support are all key factors.</a:t>
            </a:r>
            <a:endParaRPr lang="en-US" sz="3600" dirty="0"/>
          </a:p>
        </p:txBody>
      </p:sp>
      <p:sp>
        <p:nvSpPr>
          <p:cNvPr id="4" name="Slide Number Placeholder 3">
            <a:extLst>
              <a:ext uri="{FF2B5EF4-FFF2-40B4-BE49-F238E27FC236}">
                <a16:creationId xmlns:a16="http://schemas.microsoft.com/office/drawing/2014/main" id="{77A53F10-02C7-2287-4332-9502A8A7098F}"/>
              </a:ext>
            </a:extLst>
          </p:cNvPr>
          <p:cNvSpPr>
            <a:spLocks noGrp="1"/>
          </p:cNvSpPr>
          <p:nvPr>
            <p:ph type="sldNum" sz="quarter" idx="12"/>
          </p:nvPr>
        </p:nvSpPr>
        <p:spPr/>
        <p:txBody>
          <a:bodyPr/>
          <a:lstStyle/>
          <a:p>
            <a:fld id="{85128005-34B9-4FB1-AF64-2AF3D000D3F8}" type="slidenum">
              <a:rPr lang="en-US" smtClean="0"/>
              <a:t>36</a:t>
            </a:fld>
            <a:endParaRPr lang="en-US"/>
          </a:p>
        </p:txBody>
      </p:sp>
    </p:spTree>
    <p:extLst>
      <p:ext uri="{BB962C8B-B14F-4D97-AF65-F5344CB8AC3E}">
        <p14:creationId xmlns:p14="http://schemas.microsoft.com/office/powerpoint/2010/main" val="35535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05162-3519-A78D-C245-1FFA329405B5}"/>
              </a:ext>
            </a:extLst>
          </p:cNvPr>
          <p:cNvSpPr>
            <a:spLocks noGrp="1"/>
          </p:cNvSpPr>
          <p:nvPr>
            <p:ph type="sldNum" sz="quarter" idx="12"/>
          </p:nvPr>
        </p:nvSpPr>
        <p:spPr/>
        <p:txBody>
          <a:bodyPr/>
          <a:lstStyle/>
          <a:p>
            <a:fld id="{85128005-34B9-4FB1-AF64-2AF3D000D3F8}" type="slidenum">
              <a:rPr lang="en-US" smtClean="0"/>
              <a:t>37</a:t>
            </a:fld>
            <a:endParaRPr lang="en-US"/>
          </a:p>
        </p:txBody>
      </p:sp>
      <p:pic>
        <p:nvPicPr>
          <p:cNvPr id="4" name="Picture 3">
            <a:extLst>
              <a:ext uri="{FF2B5EF4-FFF2-40B4-BE49-F238E27FC236}">
                <a16:creationId xmlns:a16="http://schemas.microsoft.com/office/drawing/2014/main" id="{466D6F2D-D21D-C153-689E-D1335AA5B88F}"/>
              </a:ext>
            </a:extLst>
          </p:cNvPr>
          <p:cNvPicPr>
            <a:picLocks noChangeAspect="1"/>
          </p:cNvPicPr>
          <p:nvPr/>
        </p:nvPicPr>
        <p:blipFill>
          <a:blip r:embed="rId2"/>
          <a:stretch>
            <a:fillRect/>
          </a:stretch>
        </p:blipFill>
        <p:spPr>
          <a:xfrm>
            <a:off x="7533792" y="20018"/>
            <a:ext cx="2913490" cy="6817963"/>
          </a:xfrm>
          <a:prstGeom prst="rect">
            <a:avLst/>
          </a:prstGeom>
        </p:spPr>
      </p:pic>
      <p:sp>
        <p:nvSpPr>
          <p:cNvPr id="6" name="TextBox 5">
            <a:extLst>
              <a:ext uri="{FF2B5EF4-FFF2-40B4-BE49-F238E27FC236}">
                <a16:creationId xmlns:a16="http://schemas.microsoft.com/office/drawing/2014/main" id="{2DE6ED1A-03AE-13EF-7BDC-6213EA969021}"/>
              </a:ext>
            </a:extLst>
          </p:cNvPr>
          <p:cNvSpPr txBox="1"/>
          <p:nvPr/>
        </p:nvSpPr>
        <p:spPr>
          <a:xfrm>
            <a:off x="2175641" y="970344"/>
            <a:ext cx="3111062" cy="4154984"/>
          </a:xfrm>
          <a:prstGeom prst="rect">
            <a:avLst/>
          </a:prstGeom>
          <a:noFill/>
        </p:spPr>
        <p:txBody>
          <a:bodyPr wrap="square" rtlCol="0">
            <a:spAutoFit/>
          </a:bodyPr>
          <a:lstStyle/>
          <a:p>
            <a:pPr algn="ctr"/>
            <a:r>
              <a:rPr lang="en-US" sz="2400" b="1" dirty="0"/>
              <a:t>LIFESTYLE FACTORS IN THE VETERAN STUDY</a:t>
            </a:r>
          </a:p>
          <a:p>
            <a:pPr marL="285750" indent="-285750">
              <a:buFont typeface="Arial" panose="020B0604020202020204" pitchFamily="34" charset="0"/>
              <a:buChar char="•"/>
            </a:pPr>
            <a:r>
              <a:rPr lang="en-US" sz="2400" dirty="0"/>
              <a:t>Ate nutritiously</a:t>
            </a:r>
          </a:p>
          <a:p>
            <a:pPr marL="285750" indent="-285750">
              <a:buFont typeface="Arial" panose="020B0604020202020204" pitchFamily="34" charset="0"/>
              <a:buChar char="•"/>
            </a:pPr>
            <a:r>
              <a:rPr lang="en-US" sz="2400" dirty="0"/>
              <a:t>Exercised</a:t>
            </a:r>
          </a:p>
          <a:p>
            <a:pPr marL="285750" indent="-285750">
              <a:buFont typeface="Arial" panose="020B0604020202020204" pitchFamily="34" charset="0"/>
              <a:buChar char="•"/>
            </a:pPr>
            <a:r>
              <a:rPr lang="en-US" sz="2400" dirty="0"/>
              <a:t>Managed stress</a:t>
            </a:r>
          </a:p>
          <a:p>
            <a:pPr marL="285750" indent="-285750">
              <a:buFont typeface="Arial" panose="020B0604020202020204" pitchFamily="34" charset="0"/>
              <a:buChar char="•"/>
            </a:pPr>
            <a:r>
              <a:rPr lang="en-US" sz="2400" dirty="0"/>
              <a:t>Slept restfully</a:t>
            </a:r>
          </a:p>
          <a:p>
            <a:pPr marL="285750" indent="-285750">
              <a:buFont typeface="Arial" panose="020B0604020202020204" pitchFamily="34" charset="0"/>
              <a:buChar char="•"/>
            </a:pPr>
            <a:r>
              <a:rPr lang="en-US" sz="2400" dirty="0"/>
              <a:t>Connected socially</a:t>
            </a:r>
          </a:p>
          <a:p>
            <a:pPr marL="285750" indent="-285750">
              <a:buFont typeface="Arial" panose="020B0604020202020204" pitchFamily="34" charset="0"/>
              <a:buChar char="•"/>
            </a:pPr>
            <a:r>
              <a:rPr lang="en-US" sz="2400" dirty="0"/>
              <a:t>Never smoked</a:t>
            </a:r>
          </a:p>
          <a:p>
            <a:pPr marL="285750" indent="-285750">
              <a:buFont typeface="Arial" panose="020B0604020202020204" pitchFamily="34" charset="0"/>
              <a:buChar char="•"/>
            </a:pPr>
            <a:r>
              <a:rPr lang="en-US" sz="2400" dirty="0"/>
              <a:t>Moderated alcohol</a:t>
            </a:r>
          </a:p>
          <a:p>
            <a:pPr marL="285750" indent="-285750">
              <a:buFont typeface="Arial" panose="020B0604020202020204" pitchFamily="34" charset="0"/>
              <a:buChar char="•"/>
            </a:pPr>
            <a:r>
              <a:rPr lang="en-US" sz="2400" dirty="0"/>
              <a:t>Avoided opioids</a:t>
            </a:r>
            <a:endParaRPr lang="en-US" dirty="0"/>
          </a:p>
        </p:txBody>
      </p:sp>
    </p:spTree>
    <p:extLst>
      <p:ext uri="{BB962C8B-B14F-4D97-AF65-F5344CB8AC3E}">
        <p14:creationId xmlns:p14="http://schemas.microsoft.com/office/powerpoint/2010/main" val="424318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0EB-6C7F-2113-A3A0-B6AE4BBC718F}"/>
              </a:ext>
            </a:extLst>
          </p:cNvPr>
          <p:cNvSpPr>
            <a:spLocks noGrp="1"/>
          </p:cNvSpPr>
          <p:nvPr>
            <p:ph type="title"/>
          </p:nvPr>
        </p:nvSpPr>
        <p:spPr>
          <a:xfrm>
            <a:off x="2592925" y="624110"/>
            <a:ext cx="8911687" cy="864222"/>
          </a:xfrm>
          <a:solidFill>
            <a:srgbClr val="FFFF00"/>
          </a:solidFill>
        </p:spPr>
        <p:txBody>
          <a:bodyPr>
            <a:normAutofit/>
          </a:bodyPr>
          <a:lstStyle/>
          <a:p>
            <a:pPr algn="ctr"/>
            <a:r>
              <a:rPr lang="en-US" sz="4800" b="1" dirty="0">
                <a:solidFill>
                  <a:srgbClr val="FF0000"/>
                </a:solidFill>
                <a:effectLst>
                  <a:outerShdw blurRad="38100" dist="38100" dir="2700000" algn="tl">
                    <a:srgbClr val="000000">
                      <a:alpha val="43137"/>
                    </a:srgbClr>
                  </a:outerShdw>
                </a:effectLst>
              </a:rPr>
              <a:t>Exercise</a:t>
            </a:r>
          </a:p>
        </p:txBody>
      </p:sp>
      <p:sp>
        <p:nvSpPr>
          <p:cNvPr id="3" name="Content Placeholder 2">
            <a:extLst>
              <a:ext uri="{FF2B5EF4-FFF2-40B4-BE49-F238E27FC236}">
                <a16:creationId xmlns:a16="http://schemas.microsoft.com/office/drawing/2014/main" id="{85B30545-83C2-099B-2B31-6E639EABC795}"/>
              </a:ext>
            </a:extLst>
          </p:cNvPr>
          <p:cNvSpPr>
            <a:spLocks noGrp="1"/>
          </p:cNvSpPr>
          <p:nvPr>
            <p:ph idx="1"/>
          </p:nvPr>
        </p:nvSpPr>
        <p:spPr>
          <a:xfrm>
            <a:off x="1311579" y="1637489"/>
            <a:ext cx="10196746" cy="4899498"/>
          </a:xfrm>
        </p:spPr>
        <p:txBody>
          <a:bodyPr>
            <a:normAutofit/>
          </a:bodyPr>
          <a:lstStyle/>
          <a:p>
            <a:pPr algn="l"/>
            <a:r>
              <a:rPr lang="en-US" sz="2400" b="0" i="0" u="none" strike="noStrike" baseline="0" dirty="0"/>
              <a:t>Adding or adjusting exercise may be an especially effective way to stretch healthspan, according to Keith Diaz, an associate professor at Columbia University Medical Center, and director of the Cardiology Division’s Exercise Testing Laboratory.</a:t>
            </a:r>
          </a:p>
          <a:p>
            <a:pPr algn="l"/>
            <a:r>
              <a:rPr lang="en-US" sz="2400" b="0" i="0" u="none" strike="noStrike" baseline="0" dirty="0"/>
              <a:t>Diaz has run studies that show exercise can set back biological age by up to 30 years.</a:t>
            </a:r>
          </a:p>
          <a:p>
            <a:pPr algn="l"/>
            <a:r>
              <a:rPr lang="en-US" sz="2400" b="0" i="0" u="none" strike="noStrike" baseline="0" dirty="0"/>
              <a:t>“The benefits go through every system,” he says.</a:t>
            </a:r>
          </a:p>
          <a:p>
            <a:pPr algn="l"/>
            <a:r>
              <a:rPr lang="en-US" sz="2400" b="0" i="0" u="none" strike="noStrike" baseline="0" dirty="0"/>
              <a:t>“Just replacing 30 minutes of sitting with light-intensity exercise lowers the risk of death by 35 percent.” </a:t>
            </a:r>
          </a:p>
          <a:p>
            <a:pPr algn="l"/>
            <a:r>
              <a:rPr lang="en-US" sz="2400" b="0" i="0" u="none" strike="noStrike" baseline="0" dirty="0"/>
              <a:t>“People who are older when they start exercising still get a payoff in improved health, including longevity and healthspan.”</a:t>
            </a:r>
            <a:endParaRPr lang="en-US" sz="2400" dirty="0"/>
          </a:p>
        </p:txBody>
      </p:sp>
      <p:sp>
        <p:nvSpPr>
          <p:cNvPr id="4" name="Slide Number Placeholder 3">
            <a:extLst>
              <a:ext uri="{FF2B5EF4-FFF2-40B4-BE49-F238E27FC236}">
                <a16:creationId xmlns:a16="http://schemas.microsoft.com/office/drawing/2014/main" id="{057E7D67-0F34-2846-D950-6E47046ED402}"/>
              </a:ext>
            </a:extLst>
          </p:cNvPr>
          <p:cNvSpPr>
            <a:spLocks noGrp="1"/>
          </p:cNvSpPr>
          <p:nvPr>
            <p:ph type="sldNum" sz="quarter" idx="12"/>
          </p:nvPr>
        </p:nvSpPr>
        <p:spPr/>
        <p:txBody>
          <a:bodyPr/>
          <a:lstStyle/>
          <a:p>
            <a:fld id="{85128005-34B9-4FB1-AF64-2AF3D000D3F8}" type="slidenum">
              <a:rPr lang="en-US" smtClean="0"/>
              <a:t>38</a:t>
            </a:fld>
            <a:endParaRPr lang="en-US"/>
          </a:p>
        </p:txBody>
      </p:sp>
    </p:spTree>
    <p:extLst>
      <p:ext uri="{BB962C8B-B14F-4D97-AF65-F5344CB8AC3E}">
        <p14:creationId xmlns:p14="http://schemas.microsoft.com/office/powerpoint/2010/main" val="168485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1E099E-B531-AA9A-6425-8F524C04E801}"/>
              </a:ext>
            </a:extLst>
          </p:cNvPr>
          <p:cNvSpPr>
            <a:spLocks noGrp="1"/>
          </p:cNvSpPr>
          <p:nvPr>
            <p:ph type="sldNum" sz="quarter" idx="12"/>
          </p:nvPr>
        </p:nvSpPr>
        <p:spPr/>
        <p:txBody>
          <a:bodyPr/>
          <a:lstStyle/>
          <a:p>
            <a:fld id="{85128005-34B9-4FB1-AF64-2AF3D000D3F8}" type="slidenum">
              <a:rPr lang="en-US" smtClean="0"/>
              <a:t>39</a:t>
            </a:fld>
            <a:endParaRPr lang="en-US"/>
          </a:p>
        </p:txBody>
      </p:sp>
      <p:pic>
        <p:nvPicPr>
          <p:cNvPr id="4" name="Picture 3">
            <a:extLst>
              <a:ext uri="{FF2B5EF4-FFF2-40B4-BE49-F238E27FC236}">
                <a16:creationId xmlns:a16="http://schemas.microsoft.com/office/drawing/2014/main" id="{7833C3E8-F5E3-BAC8-5E85-2236CA1722FE}"/>
              </a:ext>
            </a:extLst>
          </p:cNvPr>
          <p:cNvPicPr>
            <a:picLocks noChangeAspect="1"/>
          </p:cNvPicPr>
          <p:nvPr/>
        </p:nvPicPr>
        <p:blipFill>
          <a:blip r:embed="rId2"/>
          <a:stretch>
            <a:fillRect/>
          </a:stretch>
        </p:blipFill>
        <p:spPr>
          <a:xfrm>
            <a:off x="7651531" y="-1"/>
            <a:ext cx="4540469" cy="6859421"/>
          </a:xfrm>
          <a:prstGeom prst="rect">
            <a:avLst/>
          </a:prstGeom>
        </p:spPr>
      </p:pic>
      <p:sp>
        <p:nvSpPr>
          <p:cNvPr id="5" name="TextBox 4">
            <a:extLst>
              <a:ext uri="{FF2B5EF4-FFF2-40B4-BE49-F238E27FC236}">
                <a16:creationId xmlns:a16="http://schemas.microsoft.com/office/drawing/2014/main" id="{0475511F-9796-07D8-E185-6B712E857967}"/>
              </a:ext>
            </a:extLst>
          </p:cNvPr>
          <p:cNvSpPr txBox="1"/>
          <p:nvPr/>
        </p:nvSpPr>
        <p:spPr>
          <a:xfrm>
            <a:off x="1789890" y="262759"/>
            <a:ext cx="5428034" cy="5262979"/>
          </a:xfrm>
          <a:prstGeom prst="rect">
            <a:avLst/>
          </a:prstGeom>
          <a:noFill/>
        </p:spPr>
        <p:txBody>
          <a:bodyPr wrap="square" rtlCol="0">
            <a:spAutoFit/>
          </a:bodyPr>
          <a:lstStyle/>
          <a:p>
            <a:r>
              <a:rPr lang="en-US" sz="2800" dirty="0"/>
              <a:t>The racket sports are all good exercises.</a:t>
            </a:r>
          </a:p>
          <a:p>
            <a:endParaRPr lang="en-US" sz="2800" dirty="0"/>
          </a:p>
          <a:p>
            <a:r>
              <a:rPr lang="en-US" sz="2800" dirty="0"/>
              <a:t>However, there are lots of injuries from Pickleball.</a:t>
            </a:r>
          </a:p>
          <a:p>
            <a:endParaRPr lang="en-US" sz="2800" dirty="0"/>
          </a:p>
          <a:p>
            <a:r>
              <a:rPr lang="en-US" sz="2800" dirty="0"/>
              <a:t>Here, at Reata Glen we have three Pickleball courts. Residents playing Pickleball are encouraged to wear court shoes and not, for example, running shoes while playing.</a:t>
            </a:r>
          </a:p>
        </p:txBody>
      </p:sp>
    </p:spTree>
    <p:extLst>
      <p:ext uri="{BB962C8B-B14F-4D97-AF65-F5344CB8AC3E}">
        <p14:creationId xmlns:p14="http://schemas.microsoft.com/office/powerpoint/2010/main" val="338313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97D13-B10A-1EC6-246D-099E42EE8079}"/>
              </a:ext>
            </a:extLst>
          </p:cNvPr>
          <p:cNvSpPr>
            <a:spLocks noGrp="1"/>
          </p:cNvSpPr>
          <p:nvPr>
            <p:ph type="sldNum" sz="quarter" idx="12"/>
          </p:nvPr>
        </p:nvSpPr>
        <p:spPr/>
        <p:txBody>
          <a:bodyPr/>
          <a:lstStyle/>
          <a:p>
            <a:fld id="{85128005-34B9-4FB1-AF64-2AF3D000D3F8}" type="slidenum">
              <a:rPr lang="en-US" smtClean="0"/>
              <a:t>4</a:t>
            </a:fld>
            <a:endParaRPr lang="en-US"/>
          </a:p>
        </p:txBody>
      </p:sp>
      <p:pic>
        <p:nvPicPr>
          <p:cNvPr id="4" name="Picture 3">
            <a:extLst>
              <a:ext uri="{FF2B5EF4-FFF2-40B4-BE49-F238E27FC236}">
                <a16:creationId xmlns:a16="http://schemas.microsoft.com/office/drawing/2014/main" id="{BD1BC183-FD73-9F8B-9664-59E98E118B2D}"/>
              </a:ext>
            </a:extLst>
          </p:cNvPr>
          <p:cNvPicPr>
            <a:picLocks noChangeAspect="1"/>
          </p:cNvPicPr>
          <p:nvPr/>
        </p:nvPicPr>
        <p:blipFill>
          <a:blip r:embed="rId2"/>
          <a:stretch>
            <a:fillRect/>
          </a:stretch>
        </p:blipFill>
        <p:spPr>
          <a:xfrm>
            <a:off x="3034095" y="0"/>
            <a:ext cx="6732356" cy="6858000"/>
          </a:xfrm>
          <a:prstGeom prst="rect">
            <a:avLst/>
          </a:prstGeom>
        </p:spPr>
      </p:pic>
    </p:spTree>
    <p:extLst>
      <p:ext uri="{BB962C8B-B14F-4D97-AF65-F5344CB8AC3E}">
        <p14:creationId xmlns:p14="http://schemas.microsoft.com/office/powerpoint/2010/main" val="421824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B2A4-47DC-FD45-69F7-423E98EDC64F}"/>
              </a:ext>
            </a:extLst>
          </p:cNvPr>
          <p:cNvSpPr>
            <a:spLocks noGrp="1"/>
          </p:cNvSpPr>
          <p:nvPr>
            <p:ph type="title"/>
          </p:nvPr>
        </p:nvSpPr>
        <p:spPr>
          <a:xfrm>
            <a:off x="2592925" y="624110"/>
            <a:ext cx="8911687" cy="757218"/>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Crossword Puzzles</a:t>
            </a:r>
          </a:p>
        </p:txBody>
      </p:sp>
      <p:sp>
        <p:nvSpPr>
          <p:cNvPr id="3" name="Content Placeholder 2">
            <a:extLst>
              <a:ext uri="{FF2B5EF4-FFF2-40B4-BE49-F238E27FC236}">
                <a16:creationId xmlns:a16="http://schemas.microsoft.com/office/drawing/2014/main" id="{D64CC13F-319B-5F67-84D3-06728BD35EAE}"/>
              </a:ext>
            </a:extLst>
          </p:cNvPr>
          <p:cNvSpPr>
            <a:spLocks noGrp="1"/>
          </p:cNvSpPr>
          <p:nvPr>
            <p:ph idx="1"/>
          </p:nvPr>
        </p:nvSpPr>
        <p:spPr>
          <a:xfrm>
            <a:off x="2592925" y="1618034"/>
            <a:ext cx="8915400" cy="4899498"/>
          </a:xfrm>
        </p:spPr>
        <p:txBody>
          <a:bodyPr/>
          <a:lstStyle/>
          <a:p>
            <a:r>
              <a:rPr lang="en-US" dirty="0"/>
              <a:t>30 minutes before class today, I received an email from National Geographic asking the question, “Do working crossword puzzles really keep you brain sharp?”</a:t>
            </a:r>
          </a:p>
          <a:p>
            <a:r>
              <a:rPr lang="en-US" dirty="0"/>
              <a:t>The conclusion is that lots of sharp, older people do crossword puzzles but there is no evidence that the crossword puzzles caused this.</a:t>
            </a:r>
          </a:p>
          <a:p>
            <a:r>
              <a:rPr lang="en-US" dirty="0"/>
              <a:t>Conclusion:</a:t>
            </a:r>
          </a:p>
          <a:p>
            <a:r>
              <a:rPr lang="en-US" sz="2000" b="0" i="0" dirty="0">
                <a:solidFill>
                  <a:srgbClr val="000000"/>
                </a:solidFill>
                <a:effectLst/>
                <a:latin typeface="Arial" panose="020B0604020202020204" pitchFamily="34" charset="0"/>
                <a:cs typeface="Arial" panose="020B0604020202020204" pitchFamily="34" charset="0"/>
              </a:rPr>
              <a:t>In the end, there’s nothing wrong with doing crossword puzzles. And the scientific evidence shows they’re far from cognitively bankrupt and even provide some beneficial mental stimulation. However, truly reducing your risk for dementia requires a multipronged approach that should always include plenty of consistent exercise. A strategy like this will likely offer far greater protection against cognitive decline than a single puzzle ever could.</a:t>
            </a: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D50A9B5-DD43-591A-C977-C54EC468BF46}"/>
              </a:ext>
            </a:extLst>
          </p:cNvPr>
          <p:cNvSpPr>
            <a:spLocks noGrp="1"/>
          </p:cNvSpPr>
          <p:nvPr>
            <p:ph type="sldNum" sz="quarter" idx="12"/>
          </p:nvPr>
        </p:nvSpPr>
        <p:spPr/>
        <p:txBody>
          <a:bodyPr/>
          <a:lstStyle/>
          <a:p>
            <a:fld id="{85128005-34B9-4FB1-AF64-2AF3D000D3F8}" type="slidenum">
              <a:rPr lang="en-US" smtClean="0"/>
              <a:t>40</a:t>
            </a:fld>
            <a:endParaRPr lang="en-US"/>
          </a:p>
        </p:txBody>
      </p:sp>
    </p:spTree>
    <p:extLst>
      <p:ext uri="{BB962C8B-B14F-4D97-AF65-F5344CB8AC3E}">
        <p14:creationId xmlns:p14="http://schemas.microsoft.com/office/powerpoint/2010/main" val="2156298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D12C-A12B-6A19-8963-3EA8519AB5F2}"/>
              </a:ext>
            </a:extLst>
          </p:cNvPr>
          <p:cNvSpPr>
            <a:spLocks noGrp="1"/>
          </p:cNvSpPr>
          <p:nvPr>
            <p:ph type="title"/>
          </p:nvPr>
        </p:nvSpPr>
        <p:spPr>
          <a:xfrm>
            <a:off x="1873857" y="624110"/>
            <a:ext cx="9630756" cy="728035"/>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Anti-Aging</a:t>
            </a:r>
          </a:p>
        </p:txBody>
      </p:sp>
      <p:sp>
        <p:nvSpPr>
          <p:cNvPr id="3" name="Content Placeholder 2">
            <a:extLst>
              <a:ext uri="{FF2B5EF4-FFF2-40B4-BE49-F238E27FC236}">
                <a16:creationId xmlns:a16="http://schemas.microsoft.com/office/drawing/2014/main" id="{53F3F902-318F-476F-D8C3-BEDEB68E57D2}"/>
              </a:ext>
            </a:extLst>
          </p:cNvPr>
          <p:cNvSpPr>
            <a:spLocks noGrp="1"/>
          </p:cNvSpPr>
          <p:nvPr>
            <p:ph idx="1"/>
          </p:nvPr>
        </p:nvSpPr>
        <p:spPr>
          <a:xfrm>
            <a:off x="1877568" y="1540188"/>
            <a:ext cx="9630757" cy="4693701"/>
          </a:xfrm>
        </p:spPr>
        <p:txBody>
          <a:bodyPr>
            <a:normAutofit/>
          </a:bodyPr>
          <a:lstStyle/>
          <a:p>
            <a:r>
              <a:rPr lang="en-US" sz="2800" dirty="0"/>
              <a:t>Drugs known to slow aging in animals might well safely do the same for humans.</a:t>
            </a:r>
          </a:p>
          <a:p>
            <a:r>
              <a:rPr lang="en-US" sz="2800" dirty="0"/>
              <a:t>One of them, </a:t>
            </a:r>
            <a:r>
              <a:rPr lang="en-US" sz="2800" b="1" dirty="0"/>
              <a:t>metformin</a:t>
            </a:r>
            <a:r>
              <a:rPr lang="en-US" sz="2800" dirty="0"/>
              <a:t>, has already been approved by the FDA for testing as an anti-aging drug.</a:t>
            </a:r>
          </a:p>
          <a:p>
            <a:r>
              <a:rPr lang="en-US" sz="2800" dirty="0"/>
              <a:t>Others are being taken by hundreds of people outside official trials.</a:t>
            </a:r>
          </a:p>
          <a:p>
            <a:r>
              <a:rPr lang="en-US" sz="2800" dirty="0"/>
              <a:t>The key is to help people live into 90s – and in good health</a:t>
            </a:r>
          </a:p>
        </p:txBody>
      </p:sp>
      <p:sp>
        <p:nvSpPr>
          <p:cNvPr id="4" name="Slide Number Placeholder 3">
            <a:extLst>
              <a:ext uri="{FF2B5EF4-FFF2-40B4-BE49-F238E27FC236}">
                <a16:creationId xmlns:a16="http://schemas.microsoft.com/office/drawing/2014/main" id="{11D3A5F9-D696-5903-A4F5-8D59F0A5FCD9}"/>
              </a:ext>
            </a:extLst>
          </p:cNvPr>
          <p:cNvSpPr>
            <a:spLocks noGrp="1"/>
          </p:cNvSpPr>
          <p:nvPr>
            <p:ph type="sldNum" sz="quarter" idx="12"/>
          </p:nvPr>
        </p:nvSpPr>
        <p:spPr/>
        <p:txBody>
          <a:bodyPr/>
          <a:lstStyle/>
          <a:p>
            <a:fld id="{85128005-34B9-4FB1-AF64-2AF3D000D3F8}" type="slidenum">
              <a:rPr lang="en-US" smtClean="0"/>
              <a:t>41</a:t>
            </a:fld>
            <a:endParaRPr lang="en-US"/>
          </a:p>
        </p:txBody>
      </p:sp>
    </p:spTree>
    <p:extLst>
      <p:ext uri="{BB962C8B-B14F-4D97-AF65-F5344CB8AC3E}">
        <p14:creationId xmlns:p14="http://schemas.microsoft.com/office/powerpoint/2010/main" val="339577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17D8C-E89D-C286-E317-53DA875E2BA6}"/>
              </a:ext>
            </a:extLst>
          </p:cNvPr>
          <p:cNvSpPr>
            <a:spLocks noGrp="1"/>
          </p:cNvSpPr>
          <p:nvPr>
            <p:ph idx="1"/>
          </p:nvPr>
        </p:nvSpPr>
        <p:spPr>
          <a:xfrm>
            <a:off x="1527242" y="787781"/>
            <a:ext cx="10359957" cy="5467103"/>
          </a:xfrm>
        </p:spPr>
        <p:txBody>
          <a:bodyPr>
            <a:normAutofit/>
          </a:bodyPr>
          <a:lstStyle/>
          <a:p>
            <a:r>
              <a:rPr lang="en-US" sz="2800" b="0" i="0" dirty="0">
                <a:solidFill>
                  <a:srgbClr val="333333"/>
                </a:solidFill>
                <a:effectLst/>
                <a:latin typeface="Crimson Text"/>
              </a:rPr>
              <a:t>Researchers are finding ways to gather and enlist vast streams of personal health data to help keep people sharp and active well beyond their 70s.</a:t>
            </a:r>
          </a:p>
          <a:p>
            <a:r>
              <a:rPr lang="en-US" sz="2800" b="0" i="0" dirty="0">
                <a:solidFill>
                  <a:srgbClr val="333333"/>
                </a:solidFill>
                <a:effectLst/>
                <a:latin typeface="Crimson Text"/>
              </a:rPr>
              <a:t>“The idea that you can be in your 90s and be mentally agile and physically robust is perfectly realistic,” says </a:t>
            </a:r>
            <a:r>
              <a:rPr lang="en-US" sz="2800" b="1" i="0" dirty="0">
                <a:solidFill>
                  <a:srgbClr val="333333"/>
                </a:solidFill>
                <a:effectLst/>
                <a:latin typeface="Crimson Text"/>
              </a:rPr>
              <a:t>Leroy Hood</a:t>
            </a:r>
            <a:r>
              <a:rPr lang="en-US" sz="2800" b="0" i="0" dirty="0">
                <a:solidFill>
                  <a:srgbClr val="333333"/>
                </a:solidFill>
                <a:effectLst/>
                <a:latin typeface="Crimson Text"/>
              </a:rPr>
              <a:t>, a biologist from the California Institute of Technology and University of Washington.</a:t>
            </a:r>
          </a:p>
          <a:p>
            <a:r>
              <a:rPr lang="en-US" sz="2800" dirty="0">
                <a:solidFill>
                  <a:srgbClr val="333333"/>
                </a:solidFill>
                <a:latin typeface="Crimson Text"/>
              </a:rPr>
              <a:t>He </a:t>
            </a:r>
            <a:r>
              <a:rPr lang="en-US" sz="2800" b="0" i="0" dirty="0">
                <a:solidFill>
                  <a:srgbClr val="333333"/>
                </a:solidFill>
                <a:effectLst/>
                <a:latin typeface="Crimson Text"/>
              </a:rPr>
              <a:t>helped pioneer the genomics revolution and is now CEO of the health-related nonprofit </a:t>
            </a:r>
            <a:r>
              <a:rPr lang="en-US" sz="2800" b="1" i="0" dirty="0">
                <a:solidFill>
                  <a:srgbClr val="333333"/>
                </a:solidFill>
                <a:effectLst/>
                <a:latin typeface="Crimson Text"/>
              </a:rPr>
              <a:t>Phenome Health</a:t>
            </a:r>
            <a:r>
              <a:rPr lang="en-US" sz="2800" b="0" i="0" dirty="0">
                <a:solidFill>
                  <a:srgbClr val="333333"/>
                </a:solidFill>
                <a:effectLst/>
                <a:latin typeface="Crimson Text"/>
              </a:rPr>
              <a:t>, as well as co-founder of the Institute for Systems Biology. (He’s 86.) </a:t>
            </a:r>
            <a:endParaRPr lang="en-US" sz="2800" dirty="0"/>
          </a:p>
        </p:txBody>
      </p:sp>
      <p:sp>
        <p:nvSpPr>
          <p:cNvPr id="4" name="Slide Number Placeholder 3">
            <a:extLst>
              <a:ext uri="{FF2B5EF4-FFF2-40B4-BE49-F238E27FC236}">
                <a16:creationId xmlns:a16="http://schemas.microsoft.com/office/drawing/2014/main" id="{B0C513BC-69AA-ABBC-1A01-1002689222D4}"/>
              </a:ext>
            </a:extLst>
          </p:cNvPr>
          <p:cNvSpPr>
            <a:spLocks noGrp="1"/>
          </p:cNvSpPr>
          <p:nvPr>
            <p:ph type="sldNum" sz="quarter" idx="12"/>
          </p:nvPr>
        </p:nvSpPr>
        <p:spPr/>
        <p:txBody>
          <a:bodyPr/>
          <a:lstStyle/>
          <a:p>
            <a:fld id="{85128005-34B9-4FB1-AF64-2AF3D000D3F8}" type="slidenum">
              <a:rPr lang="en-US" smtClean="0"/>
              <a:t>42</a:t>
            </a:fld>
            <a:endParaRPr lang="en-US"/>
          </a:p>
        </p:txBody>
      </p:sp>
    </p:spTree>
    <p:extLst>
      <p:ext uri="{BB962C8B-B14F-4D97-AF65-F5344CB8AC3E}">
        <p14:creationId xmlns:p14="http://schemas.microsoft.com/office/powerpoint/2010/main" val="12201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AFB45E-3B5E-E69D-A74A-E285519815C7}"/>
              </a:ext>
            </a:extLst>
          </p:cNvPr>
          <p:cNvSpPr>
            <a:spLocks noGrp="1"/>
          </p:cNvSpPr>
          <p:nvPr>
            <p:ph idx="1"/>
          </p:nvPr>
        </p:nvSpPr>
        <p:spPr>
          <a:xfrm>
            <a:off x="1507787" y="616084"/>
            <a:ext cx="10000034" cy="5969541"/>
          </a:xfrm>
        </p:spPr>
        <p:txBody>
          <a:bodyPr>
            <a:normAutofit/>
          </a:bodyPr>
          <a:lstStyle/>
          <a:p>
            <a:r>
              <a:rPr lang="en-US" sz="3600" b="1" dirty="0"/>
              <a:t>LIFESPAN:</a:t>
            </a:r>
            <a:r>
              <a:rPr lang="en-US" sz="3600" dirty="0"/>
              <a:t> The number of years we live.</a:t>
            </a:r>
          </a:p>
          <a:p>
            <a:r>
              <a:rPr lang="en-US" sz="3600" b="1" dirty="0"/>
              <a:t>HEALTHSPAN:</a:t>
            </a:r>
            <a:r>
              <a:rPr lang="en-US" sz="3600" dirty="0"/>
              <a:t> The years of life that remain free of serious disease.</a:t>
            </a:r>
          </a:p>
          <a:p>
            <a:pPr algn="l"/>
            <a:r>
              <a:rPr lang="en-US" sz="3600" b="0" i="0" u="none" strike="noStrike" baseline="0" dirty="0">
                <a:latin typeface="Whitney-Book"/>
              </a:rPr>
              <a:t>From the article: “We don’t want to extend the period of decrepitude, that’s just making people sick for longer. Our goal is to extend lifespan while having the health of someone 20 years younger.”</a:t>
            </a:r>
            <a:endParaRPr lang="en-US" sz="6000" dirty="0"/>
          </a:p>
        </p:txBody>
      </p:sp>
      <p:sp>
        <p:nvSpPr>
          <p:cNvPr id="4" name="Slide Number Placeholder 3">
            <a:extLst>
              <a:ext uri="{FF2B5EF4-FFF2-40B4-BE49-F238E27FC236}">
                <a16:creationId xmlns:a16="http://schemas.microsoft.com/office/drawing/2014/main" id="{204151D8-07A6-D8B1-EE1F-685322435D79}"/>
              </a:ext>
            </a:extLst>
          </p:cNvPr>
          <p:cNvSpPr>
            <a:spLocks noGrp="1"/>
          </p:cNvSpPr>
          <p:nvPr>
            <p:ph type="sldNum" sz="quarter" idx="12"/>
          </p:nvPr>
        </p:nvSpPr>
        <p:spPr/>
        <p:txBody>
          <a:bodyPr/>
          <a:lstStyle/>
          <a:p>
            <a:fld id="{85128005-34B9-4FB1-AF64-2AF3D000D3F8}" type="slidenum">
              <a:rPr lang="en-US" smtClean="0"/>
              <a:t>43</a:t>
            </a:fld>
            <a:endParaRPr lang="en-US"/>
          </a:p>
        </p:txBody>
      </p:sp>
    </p:spTree>
    <p:extLst>
      <p:ext uri="{BB962C8B-B14F-4D97-AF65-F5344CB8AC3E}">
        <p14:creationId xmlns:p14="http://schemas.microsoft.com/office/powerpoint/2010/main" val="312009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39DD2-86F8-6C64-7EDF-72F593A3CF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A25E6-4F9B-6506-D8F9-DBDAE469017F}"/>
              </a:ext>
            </a:extLst>
          </p:cNvPr>
          <p:cNvSpPr>
            <a:spLocks noGrp="1"/>
          </p:cNvSpPr>
          <p:nvPr>
            <p:ph idx="1"/>
          </p:nvPr>
        </p:nvSpPr>
        <p:spPr>
          <a:xfrm>
            <a:off x="1507787" y="616084"/>
            <a:ext cx="10000034" cy="5969541"/>
          </a:xfrm>
        </p:spPr>
        <p:txBody>
          <a:bodyPr>
            <a:normAutofit/>
          </a:bodyPr>
          <a:lstStyle/>
          <a:p>
            <a:pPr algn="l"/>
            <a:r>
              <a:rPr lang="en-US" sz="3200" b="1" i="1" dirty="0"/>
              <a:t>Biological Age</a:t>
            </a:r>
            <a:r>
              <a:rPr lang="en-US" sz="3200" b="1" dirty="0"/>
              <a:t>: </a:t>
            </a:r>
            <a:r>
              <a:rPr lang="en-US" sz="3200" i="0" u="none" strike="noStrike" baseline="0" dirty="0"/>
              <a:t>the age your body says you are, as distinct from your calendar age.</a:t>
            </a:r>
          </a:p>
          <a:p>
            <a:pPr algn="l"/>
            <a:r>
              <a:rPr lang="en-US" sz="3200" dirty="0"/>
              <a:t>The lower a person’s biological age is relative to chronological age, the better they are aging.</a:t>
            </a:r>
          </a:p>
          <a:p>
            <a:pPr algn="l"/>
            <a:r>
              <a:rPr lang="en-US" sz="3200" i="0" u="none" strike="noStrike" baseline="0" dirty="0"/>
              <a:t>It was found that biological age was correlated with wellness, suggesting that it may be a more accurate indicator of health status than chronological age.</a:t>
            </a:r>
          </a:p>
          <a:p>
            <a:pPr algn="l"/>
            <a:r>
              <a:rPr lang="en-US" sz="3200" dirty="0"/>
              <a:t>They can calculate the ages specific to each organ.</a:t>
            </a:r>
          </a:p>
        </p:txBody>
      </p:sp>
      <p:sp>
        <p:nvSpPr>
          <p:cNvPr id="4" name="Slide Number Placeholder 3">
            <a:extLst>
              <a:ext uri="{FF2B5EF4-FFF2-40B4-BE49-F238E27FC236}">
                <a16:creationId xmlns:a16="http://schemas.microsoft.com/office/drawing/2014/main" id="{C44035A7-71AF-0F4E-2750-6C4C6F7FF332}"/>
              </a:ext>
            </a:extLst>
          </p:cNvPr>
          <p:cNvSpPr>
            <a:spLocks noGrp="1"/>
          </p:cNvSpPr>
          <p:nvPr>
            <p:ph type="sldNum" sz="quarter" idx="12"/>
          </p:nvPr>
        </p:nvSpPr>
        <p:spPr/>
        <p:txBody>
          <a:bodyPr/>
          <a:lstStyle/>
          <a:p>
            <a:fld id="{85128005-34B9-4FB1-AF64-2AF3D000D3F8}" type="slidenum">
              <a:rPr lang="en-US" smtClean="0"/>
              <a:t>44</a:t>
            </a:fld>
            <a:endParaRPr lang="en-US"/>
          </a:p>
        </p:txBody>
      </p:sp>
    </p:spTree>
    <p:extLst>
      <p:ext uri="{BB962C8B-B14F-4D97-AF65-F5344CB8AC3E}">
        <p14:creationId xmlns:p14="http://schemas.microsoft.com/office/powerpoint/2010/main" val="359605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43AC2-BA83-8416-A646-9E55A09148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B7C11-EF6E-9E67-FF12-4FE7268D564B}"/>
              </a:ext>
            </a:extLst>
          </p:cNvPr>
          <p:cNvSpPr>
            <a:spLocks noGrp="1"/>
          </p:cNvSpPr>
          <p:nvPr>
            <p:ph idx="1"/>
          </p:nvPr>
        </p:nvSpPr>
        <p:spPr>
          <a:xfrm>
            <a:off x="1507787" y="1430736"/>
            <a:ext cx="10000034" cy="4883285"/>
          </a:xfrm>
        </p:spPr>
        <p:txBody>
          <a:bodyPr>
            <a:normAutofit/>
          </a:bodyPr>
          <a:lstStyle/>
          <a:p>
            <a:r>
              <a:rPr lang="en-US" sz="3600" b="1" dirty="0"/>
              <a:t>GENOME: </a:t>
            </a:r>
            <a:r>
              <a:rPr lang="en-US" sz="3600" dirty="0"/>
              <a:t>An individual’s genetic makeup</a:t>
            </a:r>
          </a:p>
          <a:p>
            <a:pPr algn="l"/>
            <a:r>
              <a:rPr lang="en-US" sz="3600" b="1" dirty="0"/>
              <a:t>PHENOME: </a:t>
            </a:r>
            <a:r>
              <a:rPr lang="en-US" sz="3600" dirty="0"/>
              <a:t>The collection of all the dynamic characteristics of an individual’s biology. </a:t>
            </a:r>
          </a:p>
        </p:txBody>
      </p:sp>
      <p:sp>
        <p:nvSpPr>
          <p:cNvPr id="4" name="Slide Number Placeholder 3">
            <a:extLst>
              <a:ext uri="{FF2B5EF4-FFF2-40B4-BE49-F238E27FC236}">
                <a16:creationId xmlns:a16="http://schemas.microsoft.com/office/drawing/2014/main" id="{1786A155-8087-788A-7B5A-9B9BB0D46D57}"/>
              </a:ext>
            </a:extLst>
          </p:cNvPr>
          <p:cNvSpPr>
            <a:spLocks noGrp="1"/>
          </p:cNvSpPr>
          <p:nvPr>
            <p:ph type="sldNum" sz="quarter" idx="12"/>
          </p:nvPr>
        </p:nvSpPr>
        <p:spPr/>
        <p:txBody>
          <a:bodyPr/>
          <a:lstStyle/>
          <a:p>
            <a:fld id="{85128005-34B9-4FB1-AF64-2AF3D000D3F8}" type="slidenum">
              <a:rPr lang="en-US" smtClean="0"/>
              <a:t>45</a:t>
            </a:fld>
            <a:endParaRPr lang="en-US"/>
          </a:p>
        </p:txBody>
      </p:sp>
    </p:spTree>
    <p:extLst>
      <p:ext uri="{BB962C8B-B14F-4D97-AF65-F5344CB8AC3E}">
        <p14:creationId xmlns:p14="http://schemas.microsoft.com/office/powerpoint/2010/main" val="26513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2ABB-1430-1C24-DC88-BF3A4508BD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9F2D2-F356-6ECF-A0F2-5E4E06D5AA40}"/>
              </a:ext>
            </a:extLst>
          </p:cNvPr>
          <p:cNvSpPr>
            <a:spLocks noGrp="1"/>
          </p:cNvSpPr>
          <p:nvPr>
            <p:ph idx="1"/>
          </p:nvPr>
        </p:nvSpPr>
        <p:spPr>
          <a:xfrm>
            <a:off x="1507787" y="1430736"/>
            <a:ext cx="10000034" cy="4883285"/>
          </a:xfrm>
        </p:spPr>
        <p:txBody>
          <a:bodyPr>
            <a:normAutofit lnSpcReduction="10000"/>
          </a:bodyPr>
          <a:lstStyle/>
          <a:p>
            <a:pPr algn="l"/>
            <a:r>
              <a:rPr lang="en-US" sz="2800" u="none" strike="noStrike" baseline="0" dirty="0">
                <a:latin typeface="MillerDailyOne-BoldItalic"/>
              </a:rPr>
              <a:t>The power of artificial intelligence to analyze data on genomes and phenomes is driving a shift to prevention and personalized care</a:t>
            </a:r>
          </a:p>
          <a:p>
            <a:r>
              <a:rPr lang="en-US" sz="2800" b="0" i="0" u="none" strike="noStrike" baseline="0" dirty="0">
                <a:latin typeface="MillerDailyOne-Roman"/>
              </a:rPr>
              <a:t>By sequencing each patient’s </a:t>
            </a:r>
            <a:r>
              <a:rPr lang="en-US" sz="2800" b="1" i="0" u="none" strike="noStrike" baseline="0" dirty="0">
                <a:latin typeface="MillerDailyOne-Roman"/>
              </a:rPr>
              <a:t>genome</a:t>
            </a:r>
            <a:r>
              <a:rPr lang="en-US" sz="2800" b="0" i="0" u="none" strike="noStrike" baseline="0" dirty="0">
                <a:latin typeface="MillerDailyOne-Roman"/>
              </a:rPr>
              <a:t>, a doctor can obtain advance warning of disease risks and information on the relative efficacy of different treatments.</a:t>
            </a:r>
          </a:p>
          <a:p>
            <a:r>
              <a:rPr lang="en-US" sz="2800" b="0" i="0" u="none" strike="noStrike" baseline="0" dirty="0">
                <a:latin typeface="MillerDailyOne-Roman"/>
              </a:rPr>
              <a:t>By routinely gathering tens of thousands of signals on a patient’s physiology, behaviors and environmental exposures, the doctor can come to a deep understanding of a patient’s </a:t>
            </a:r>
            <a:r>
              <a:rPr lang="en-US" sz="2800" b="1" i="0" u="none" strike="noStrike" baseline="0" dirty="0">
                <a:latin typeface="MillerDailyOne-Roman"/>
              </a:rPr>
              <a:t>phenome</a:t>
            </a:r>
            <a:r>
              <a:rPr lang="en-US" sz="2800" b="0" i="0" u="none" strike="noStrike" baseline="0" dirty="0">
                <a:latin typeface="MillerDailyOne-Roman"/>
              </a:rPr>
              <a:t>—the collection of all the dynamic characteristics of an individual’s biology.</a:t>
            </a:r>
          </a:p>
        </p:txBody>
      </p:sp>
      <p:sp>
        <p:nvSpPr>
          <p:cNvPr id="4" name="Slide Number Placeholder 3">
            <a:extLst>
              <a:ext uri="{FF2B5EF4-FFF2-40B4-BE49-F238E27FC236}">
                <a16:creationId xmlns:a16="http://schemas.microsoft.com/office/drawing/2014/main" id="{49414B56-B0ED-17A1-A029-25FAB0494A57}"/>
              </a:ext>
            </a:extLst>
          </p:cNvPr>
          <p:cNvSpPr>
            <a:spLocks noGrp="1"/>
          </p:cNvSpPr>
          <p:nvPr>
            <p:ph type="sldNum" sz="quarter" idx="12"/>
          </p:nvPr>
        </p:nvSpPr>
        <p:spPr/>
        <p:txBody>
          <a:bodyPr/>
          <a:lstStyle/>
          <a:p>
            <a:fld id="{85128005-34B9-4FB1-AF64-2AF3D000D3F8}" type="slidenum">
              <a:rPr lang="en-US" smtClean="0"/>
              <a:t>46</a:t>
            </a:fld>
            <a:endParaRPr lang="en-US"/>
          </a:p>
        </p:txBody>
      </p:sp>
      <p:sp>
        <p:nvSpPr>
          <p:cNvPr id="2" name="TextBox 1">
            <a:extLst>
              <a:ext uri="{FF2B5EF4-FFF2-40B4-BE49-F238E27FC236}">
                <a16:creationId xmlns:a16="http://schemas.microsoft.com/office/drawing/2014/main" id="{C61239B2-1900-D44B-6401-944A3844B8D2}"/>
              </a:ext>
            </a:extLst>
          </p:cNvPr>
          <p:cNvSpPr txBox="1"/>
          <p:nvPr/>
        </p:nvSpPr>
        <p:spPr>
          <a:xfrm>
            <a:off x="1896894" y="340468"/>
            <a:ext cx="8959174" cy="769441"/>
          </a:xfrm>
          <a:prstGeom prst="rect">
            <a:avLst/>
          </a:prstGeom>
          <a:solidFill>
            <a:srgbClr val="FFFF00"/>
          </a:solidFill>
        </p:spPr>
        <p:txBody>
          <a:bodyPr wrap="square" rtlCol="0">
            <a:spAutoFit/>
          </a:bodyPr>
          <a:lstStyle/>
          <a:p>
            <a:pPr algn="ctr"/>
            <a:r>
              <a:rPr lang="en-US" sz="4400" b="1" dirty="0">
                <a:solidFill>
                  <a:srgbClr val="FF0000"/>
                </a:solidFill>
                <a:effectLst>
                  <a:outerShdw blurRad="38100" dist="38100" dir="2700000" algn="tl">
                    <a:srgbClr val="000000">
                      <a:alpha val="43137"/>
                    </a:srgbClr>
                  </a:outerShdw>
                </a:effectLst>
              </a:rPr>
              <a:t>A Return to Holistic Medicine</a:t>
            </a:r>
          </a:p>
        </p:txBody>
      </p:sp>
    </p:spTree>
    <p:extLst>
      <p:ext uri="{BB962C8B-B14F-4D97-AF65-F5344CB8AC3E}">
        <p14:creationId xmlns:p14="http://schemas.microsoft.com/office/powerpoint/2010/main" val="21165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C3C01-EC0C-60CA-11B5-F010DC304D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6DE0FA-2FE9-F1F6-6434-D8A9AAF89C06}"/>
              </a:ext>
            </a:extLst>
          </p:cNvPr>
          <p:cNvSpPr>
            <a:spLocks noGrp="1"/>
          </p:cNvSpPr>
          <p:nvPr>
            <p:ph idx="1"/>
          </p:nvPr>
        </p:nvSpPr>
        <p:spPr>
          <a:xfrm>
            <a:off x="1527451" y="1974715"/>
            <a:ext cx="10000034" cy="4883285"/>
          </a:xfrm>
        </p:spPr>
        <p:txBody>
          <a:bodyPr>
            <a:normAutofit/>
          </a:bodyPr>
          <a:lstStyle/>
          <a:p>
            <a:pPr algn="l"/>
            <a:r>
              <a:rPr lang="en-US" sz="2800" b="0" i="0" u="none" strike="noStrike" baseline="0" dirty="0">
                <a:latin typeface="MillerDailyOne-Roman"/>
              </a:rPr>
              <a:t>The article spent very little time on how the data </a:t>
            </a:r>
            <a:r>
              <a:rPr lang="en-US" sz="2800" dirty="0">
                <a:latin typeface="MillerDailyOne-Roman"/>
              </a:rPr>
              <a:t>are</a:t>
            </a:r>
            <a:r>
              <a:rPr lang="en-US" sz="2800" b="0" i="0" u="none" strike="noStrike" baseline="0" dirty="0">
                <a:latin typeface="MillerDailyOne-Roman"/>
              </a:rPr>
              <a:t> collected.</a:t>
            </a:r>
          </a:p>
          <a:p>
            <a:pPr algn="l"/>
            <a:r>
              <a:rPr lang="en-US" sz="2800" dirty="0">
                <a:latin typeface="MillerDailyOne-Roman"/>
              </a:rPr>
              <a:t>It seems to me that the AI would have to be integrated with the patient’s online chart.</a:t>
            </a:r>
          </a:p>
          <a:p>
            <a:pPr algn="l"/>
            <a:r>
              <a:rPr lang="en-US" sz="2800" b="0" i="0" u="none" strike="noStrike" baseline="0" dirty="0">
                <a:latin typeface="MillerDailyOne-Roman"/>
              </a:rPr>
              <a:t>In addition, it would have to be in communication with the patient’s physician. For example, it might tell the physician what tests to order up.</a:t>
            </a:r>
          </a:p>
          <a:p>
            <a:pPr algn="l"/>
            <a:r>
              <a:rPr lang="en-US" sz="2800" dirty="0">
                <a:latin typeface="MillerDailyOne-Roman"/>
              </a:rPr>
              <a:t>There was passing mention in the article about wearables for collecting the data such as a glucose monitor.</a:t>
            </a:r>
            <a:endParaRPr lang="en-US" sz="2800" b="0" i="0" u="none" strike="noStrike" baseline="0" dirty="0">
              <a:latin typeface="MillerDailyOne-Roman"/>
            </a:endParaRPr>
          </a:p>
        </p:txBody>
      </p:sp>
      <p:sp>
        <p:nvSpPr>
          <p:cNvPr id="4" name="Slide Number Placeholder 3">
            <a:extLst>
              <a:ext uri="{FF2B5EF4-FFF2-40B4-BE49-F238E27FC236}">
                <a16:creationId xmlns:a16="http://schemas.microsoft.com/office/drawing/2014/main" id="{35F39DF4-F28A-BDB4-35E8-6D3F6D9DB26F}"/>
              </a:ext>
            </a:extLst>
          </p:cNvPr>
          <p:cNvSpPr>
            <a:spLocks noGrp="1"/>
          </p:cNvSpPr>
          <p:nvPr>
            <p:ph type="sldNum" sz="quarter" idx="12"/>
          </p:nvPr>
        </p:nvSpPr>
        <p:spPr/>
        <p:txBody>
          <a:bodyPr/>
          <a:lstStyle/>
          <a:p>
            <a:fld id="{85128005-34B9-4FB1-AF64-2AF3D000D3F8}" type="slidenum">
              <a:rPr lang="en-US" smtClean="0"/>
              <a:t>47</a:t>
            </a:fld>
            <a:endParaRPr lang="en-US"/>
          </a:p>
        </p:txBody>
      </p:sp>
      <p:sp>
        <p:nvSpPr>
          <p:cNvPr id="2" name="TextBox 1">
            <a:extLst>
              <a:ext uri="{FF2B5EF4-FFF2-40B4-BE49-F238E27FC236}">
                <a16:creationId xmlns:a16="http://schemas.microsoft.com/office/drawing/2014/main" id="{C9E7F638-9745-8930-DD69-ADD4AC01B315}"/>
              </a:ext>
            </a:extLst>
          </p:cNvPr>
          <p:cNvSpPr txBox="1"/>
          <p:nvPr/>
        </p:nvSpPr>
        <p:spPr>
          <a:xfrm>
            <a:off x="1896893" y="340468"/>
            <a:ext cx="9361041" cy="1446550"/>
          </a:xfrm>
          <a:prstGeom prst="rect">
            <a:avLst/>
          </a:prstGeom>
          <a:solidFill>
            <a:srgbClr val="FFFF00"/>
          </a:solidFill>
        </p:spPr>
        <p:txBody>
          <a:bodyPr wrap="square" rtlCol="0">
            <a:spAutoFit/>
          </a:bodyPr>
          <a:lstStyle/>
          <a:p>
            <a:pPr algn="ctr"/>
            <a:r>
              <a:rPr lang="en-US" sz="4400" b="1" dirty="0">
                <a:solidFill>
                  <a:srgbClr val="FF0000"/>
                </a:solidFill>
                <a:effectLst>
                  <a:outerShdw blurRad="38100" dist="38100" dir="2700000" algn="tl">
                    <a:srgbClr val="000000">
                      <a:alpha val="43137"/>
                    </a:srgbClr>
                  </a:outerShdw>
                </a:effectLst>
              </a:rPr>
              <a:t>My question: Where do the data come from?</a:t>
            </a:r>
          </a:p>
        </p:txBody>
      </p:sp>
    </p:spTree>
    <p:extLst>
      <p:ext uri="{BB962C8B-B14F-4D97-AF65-F5344CB8AC3E}">
        <p14:creationId xmlns:p14="http://schemas.microsoft.com/office/powerpoint/2010/main" val="378362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ACED-B82B-C03B-6F6B-940BDD84E116}"/>
              </a:ext>
            </a:extLst>
          </p:cNvPr>
          <p:cNvSpPr>
            <a:spLocks noGrp="1"/>
          </p:cNvSpPr>
          <p:nvPr>
            <p:ph type="title"/>
          </p:nvPr>
        </p:nvSpPr>
        <p:spPr/>
        <p:txBody>
          <a:bodyPr>
            <a:normAutofit fontScale="90000"/>
          </a:bodyPr>
          <a:lstStyle/>
          <a:p>
            <a:pPr>
              <a:lnSpc>
                <a:spcPts val="2550"/>
              </a:lnSpc>
              <a:spcAft>
                <a:spcPts val="1200"/>
              </a:spcAft>
            </a:pPr>
            <a:r>
              <a:rPr lang="en-US" b="0" i="0" dirty="0">
                <a:solidFill>
                  <a:srgbClr val="1F1F1F"/>
                </a:solidFill>
                <a:effectLst/>
                <a:latin typeface="Google Sans"/>
              </a:rPr>
              <a:t>Google AI Search: “Tell me about the Apple iPhone AI that gives health outlooks.”</a:t>
            </a:r>
            <a:br>
              <a:rPr lang="en-US" b="0" i="0" dirty="0">
                <a:solidFill>
                  <a:srgbClr val="1F1F1F"/>
                </a:solidFill>
                <a:effectLst/>
                <a:latin typeface="Google Sans"/>
              </a:rPr>
            </a:br>
            <a:r>
              <a:rPr lang="en-US" sz="2700" b="0" i="0" dirty="0">
                <a:solidFill>
                  <a:srgbClr val="1F1F1F"/>
                </a:solidFill>
                <a:effectLst/>
                <a:latin typeface="Google Sans"/>
              </a:rPr>
              <a:t>AI Mode is experimental and can make mistakes. </a:t>
            </a:r>
            <a:r>
              <a:rPr lang="en-US" sz="2700" b="0" i="0" dirty="0">
                <a:solidFill>
                  <a:srgbClr val="1F1F1F"/>
                </a:solidFill>
                <a:effectLst/>
                <a:latin typeface="Google Sans"/>
                <a:hlinkClick r:id="rId2"/>
              </a:rPr>
              <a:t>Learn more</a:t>
            </a:r>
            <a:br>
              <a:rPr lang="en-US" sz="2700" b="0" i="0" dirty="0">
                <a:solidFill>
                  <a:srgbClr val="1F1F1F"/>
                </a:solidFill>
                <a:effectLst/>
                <a:latin typeface="Google Sans"/>
              </a:rPr>
            </a:br>
            <a:endParaRPr lang="en-US" dirty="0"/>
          </a:p>
        </p:txBody>
      </p:sp>
      <p:sp>
        <p:nvSpPr>
          <p:cNvPr id="3" name="Content Placeholder 2">
            <a:extLst>
              <a:ext uri="{FF2B5EF4-FFF2-40B4-BE49-F238E27FC236}">
                <a16:creationId xmlns:a16="http://schemas.microsoft.com/office/drawing/2014/main" id="{B94CBD8A-5275-7B25-9E42-F944EC70D8AD}"/>
              </a:ext>
            </a:extLst>
          </p:cNvPr>
          <p:cNvSpPr>
            <a:spLocks noGrp="1"/>
          </p:cNvSpPr>
          <p:nvPr>
            <p:ph idx="1"/>
          </p:nvPr>
        </p:nvSpPr>
        <p:spPr/>
        <p:txBody>
          <a:bodyPr>
            <a:normAutofit/>
          </a:bodyPr>
          <a:lstStyle/>
          <a:p>
            <a:pPr marL="0" indent="0">
              <a:buNone/>
            </a:pPr>
            <a:r>
              <a:rPr lang="en-US" sz="2800" dirty="0"/>
              <a:t>Apple is reportedly working on a significant revamp of its Health app, incorporating AI to provide users with more proactive and personalized health insights and recommendations</a:t>
            </a:r>
            <a:r>
              <a:rPr lang="en-US" sz="2800" b="0" i="0" dirty="0">
                <a:solidFill>
                  <a:srgbClr val="1F1F1F"/>
                </a:solidFill>
                <a:effectLst/>
              </a:rPr>
              <a:t>. This initiative, sometimes unofficially referred to as "Health+", is expected to offer features similar to having an "AI doctor" or "health coach" within the app. </a:t>
            </a:r>
            <a:endParaRPr lang="en-US" sz="2800" dirty="0"/>
          </a:p>
        </p:txBody>
      </p:sp>
      <p:sp>
        <p:nvSpPr>
          <p:cNvPr id="4" name="Slide Number Placeholder 3">
            <a:extLst>
              <a:ext uri="{FF2B5EF4-FFF2-40B4-BE49-F238E27FC236}">
                <a16:creationId xmlns:a16="http://schemas.microsoft.com/office/drawing/2014/main" id="{5EBEAFF4-01F0-392A-5E77-7510D456EBC1}"/>
              </a:ext>
            </a:extLst>
          </p:cNvPr>
          <p:cNvSpPr>
            <a:spLocks noGrp="1"/>
          </p:cNvSpPr>
          <p:nvPr>
            <p:ph type="sldNum" sz="quarter" idx="12"/>
          </p:nvPr>
        </p:nvSpPr>
        <p:spPr/>
        <p:txBody>
          <a:bodyPr/>
          <a:lstStyle/>
          <a:p>
            <a:fld id="{85128005-34B9-4FB1-AF64-2AF3D000D3F8}" type="slidenum">
              <a:rPr lang="en-US" smtClean="0"/>
              <a:t>48</a:t>
            </a:fld>
            <a:endParaRPr lang="en-US"/>
          </a:p>
        </p:txBody>
      </p:sp>
    </p:spTree>
    <p:extLst>
      <p:ext uri="{BB962C8B-B14F-4D97-AF65-F5344CB8AC3E}">
        <p14:creationId xmlns:p14="http://schemas.microsoft.com/office/powerpoint/2010/main" val="3830267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C71847-0FCA-0886-DF85-EABFB10466E2}"/>
              </a:ext>
            </a:extLst>
          </p:cNvPr>
          <p:cNvSpPr>
            <a:spLocks noGrp="1"/>
          </p:cNvSpPr>
          <p:nvPr>
            <p:ph idx="1"/>
          </p:nvPr>
        </p:nvSpPr>
        <p:spPr>
          <a:xfrm>
            <a:off x="1956915" y="470170"/>
            <a:ext cx="8915400" cy="5813897"/>
          </a:xfrm>
        </p:spPr>
        <p:txBody>
          <a:bodyPr/>
          <a:lstStyle/>
          <a:p>
            <a:pPr algn="l"/>
            <a:r>
              <a:rPr lang="en-US" sz="3200" b="0" i="0" u="none" strike="noStrike" baseline="0" dirty="0">
                <a:latin typeface="MillerDailyOne-Roman"/>
              </a:rPr>
              <a:t>By sequencing each patient’s </a:t>
            </a:r>
            <a:r>
              <a:rPr lang="en-US" sz="3200" b="1" i="0" u="none" strike="noStrike" baseline="0" dirty="0">
                <a:latin typeface="MillerDailyOne-Roman"/>
              </a:rPr>
              <a:t>genome</a:t>
            </a:r>
            <a:r>
              <a:rPr lang="en-US" sz="3200" b="0" i="0" u="none" strike="noStrike" baseline="0" dirty="0">
                <a:latin typeface="MillerDailyOne-Roman"/>
              </a:rPr>
              <a:t>, a doctor can obtain advance warning of disease risks and information on the relative efficacy of different treatments.</a:t>
            </a:r>
          </a:p>
          <a:p>
            <a:pPr algn="l"/>
            <a:r>
              <a:rPr lang="en-US" sz="3200" b="0" i="0" u="none" strike="noStrike" baseline="0" dirty="0">
                <a:latin typeface="MillerDailyOne-Roman"/>
              </a:rPr>
              <a:t>By routinely gathering tens of thousands of signals on a patient’s physiology, behaviors and environmental exposures, the doctor can come to a deep understanding of a patient’s </a:t>
            </a:r>
            <a:r>
              <a:rPr lang="en-US" sz="3200" b="1" i="0" u="none" strike="noStrike" baseline="0" dirty="0">
                <a:latin typeface="MillerDailyOne-Roman"/>
              </a:rPr>
              <a:t>phenome</a:t>
            </a:r>
            <a:r>
              <a:rPr lang="en-US" sz="3200" b="0" i="0" u="none" strike="noStrike" baseline="0" dirty="0">
                <a:latin typeface="MillerDailyOne-Roman"/>
              </a:rPr>
              <a:t>—the collection of all the dynamic characteristics of an individual’s biology.</a:t>
            </a:r>
          </a:p>
          <a:p>
            <a:pPr algn="l"/>
            <a:endParaRPr lang="en-US" dirty="0"/>
          </a:p>
        </p:txBody>
      </p:sp>
      <p:sp>
        <p:nvSpPr>
          <p:cNvPr id="4" name="Slide Number Placeholder 3">
            <a:extLst>
              <a:ext uri="{FF2B5EF4-FFF2-40B4-BE49-F238E27FC236}">
                <a16:creationId xmlns:a16="http://schemas.microsoft.com/office/drawing/2014/main" id="{2E0B750A-BD37-35B3-40F6-BBC73B222FBD}"/>
              </a:ext>
            </a:extLst>
          </p:cNvPr>
          <p:cNvSpPr>
            <a:spLocks noGrp="1"/>
          </p:cNvSpPr>
          <p:nvPr>
            <p:ph type="sldNum" sz="quarter" idx="12"/>
          </p:nvPr>
        </p:nvSpPr>
        <p:spPr/>
        <p:txBody>
          <a:bodyPr/>
          <a:lstStyle/>
          <a:p>
            <a:fld id="{85128005-34B9-4FB1-AF64-2AF3D000D3F8}" type="slidenum">
              <a:rPr lang="en-US" smtClean="0"/>
              <a:t>49</a:t>
            </a:fld>
            <a:endParaRPr lang="en-US"/>
          </a:p>
        </p:txBody>
      </p:sp>
    </p:spTree>
    <p:extLst>
      <p:ext uri="{BB962C8B-B14F-4D97-AF65-F5344CB8AC3E}">
        <p14:creationId xmlns:p14="http://schemas.microsoft.com/office/powerpoint/2010/main" val="9138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AC0A4-BFEB-DFA5-F25A-9598B63941A9}"/>
              </a:ext>
            </a:extLst>
          </p:cNvPr>
          <p:cNvSpPr>
            <a:spLocks noGrp="1"/>
          </p:cNvSpPr>
          <p:nvPr>
            <p:ph type="sldNum" sz="quarter" idx="12"/>
          </p:nvPr>
        </p:nvSpPr>
        <p:spPr/>
        <p:txBody>
          <a:bodyPr/>
          <a:lstStyle/>
          <a:p>
            <a:fld id="{85128005-34B9-4FB1-AF64-2AF3D000D3F8}" type="slidenum">
              <a:rPr lang="en-US" smtClean="0"/>
              <a:t>5</a:t>
            </a:fld>
            <a:endParaRPr lang="en-US"/>
          </a:p>
        </p:txBody>
      </p:sp>
      <p:pic>
        <p:nvPicPr>
          <p:cNvPr id="4" name="Picture 3">
            <a:extLst>
              <a:ext uri="{FF2B5EF4-FFF2-40B4-BE49-F238E27FC236}">
                <a16:creationId xmlns:a16="http://schemas.microsoft.com/office/drawing/2014/main" id="{BCEC43E9-72CE-DDBA-6BBB-B90EFC9AA365}"/>
              </a:ext>
            </a:extLst>
          </p:cNvPr>
          <p:cNvPicPr>
            <a:picLocks noChangeAspect="1"/>
          </p:cNvPicPr>
          <p:nvPr/>
        </p:nvPicPr>
        <p:blipFill>
          <a:blip r:embed="rId2"/>
          <a:stretch>
            <a:fillRect/>
          </a:stretch>
        </p:blipFill>
        <p:spPr>
          <a:xfrm>
            <a:off x="2766374" y="0"/>
            <a:ext cx="9442599" cy="6858000"/>
          </a:xfrm>
          <a:prstGeom prst="rect">
            <a:avLst/>
          </a:prstGeom>
        </p:spPr>
      </p:pic>
    </p:spTree>
    <p:extLst>
      <p:ext uri="{BB962C8B-B14F-4D97-AF65-F5344CB8AC3E}">
        <p14:creationId xmlns:p14="http://schemas.microsoft.com/office/powerpoint/2010/main" val="2853323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DB1F-1B5C-5BA4-9460-BE5C4D43AE0F}"/>
              </a:ext>
            </a:extLst>
          </p:cNvPr>
          <p:cNvSpPr>
            <a:spLocks noGrp="1"/>
          </p:cNvSpPr>
          <p:nvPr>
            <p:ph type="title"/>
          </p:nvPr>
        </p:nvSpPr>
        <p:spPr>
          <a:xfrm>
            <a:off x="2592925" y="624110"/>
            <a:ext cx="8911687" cy="727612"/>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Example of Lifestyle Interventions</a:t>
            </a:r>
          </a:p>
        </p:txBody>
      </p:sp>
      <p:sp>
        <p:nvSpPr>
          <p:cNvPr id="3" name="Content Placeholder 2">
            <a:extLst>
              <a:ext uri="{FF2B5EF4-FFF2-40B4-BE49-F238E27FC236}">
                <a16:creationId xmlns:a16="http://schemas.microsoft.com/office/drawing/2014/main" id="{CE991E38-7293-AB01-C43D-EF4308509FFB}"/>
              </a:ext>
            </a:extLst>
          </p:cNvPr>
          <p:cNvSpPr>
            <a:spLocks noGrp="1"/>
          </p:cNvSpPr>
          <p:nvPr>
            <p:ph idx="1"/>
          </p:nvPr>
        </p:nvSpPr>
        <p:spPr>
          <a:xfrm>
            <a:off x="2316480" y="1540188"/>
            <a:ext cx="9509759" cy="5153219"/>
          </a:xfrm>
        </p:spPr>
        <p:txBody>
          <a:bodyPr>
            <a:normAutofit lnSpcReduction="10000"/>
          </a:bodyPr>
          <a:lstStyle/>
          <a:p>
            <a:pPr algn="l"/>
            <a:r>
              <a:rPr lang="en-US" sz="3600" b="0" i="0" u="none" strike="noStrike" baseline="0" dirty="0">
                <a:latin typeface="MillerDailyOne-Roman"/>
              </a:rPr>
              <a:t>Those with genes that confer a high risk for high LDL cholesterol (a proxy for heart disease) can only bring it down by using drugs such as statins.</a:t>
            </a:r>
          </a:p>
          <a:p>
            <a:pPr algn="l"/>
            <a:r>
              <a:rPr lang="en-US" sz="3600" dirty="0">
                <a:latin typeface="MillerDailyOne-Roman"/>
              </a:rPr>
              <a:t>In </a:t>
            </a:r>
            <a:r>
              <a:rPr lang="en-US" sz="3600" b="0" i="0" u="none" strike="noStrike" baseline="0" dirty="0">
                <a:latin typeface="MillerDailyOne-Roman"/>
              </a:rPr>
              <a:t>contrast, for those with low-risk LDL genes, diet and exercise can suffice.</a:t>
            </a:r>
          </a:p>
          <a:p>
            <a:pPr algn="l"/>
            <a:r>
              <a:rPr lang="en-US" sz="3600" dirty="0">
                <a:latin typeface="MillerDailyOne-Roman"/>
              </a:rPr>
              <a:t>This raises the possibility that treatments should vary from one person to the next depending on their genetic profiles.</a:t>
            </a:r>
            <a:endParaRPr lang="en-US" sz="3600" b="0" i="0" u="none" strike="noStrike" baseline="0" dirty="0">
              <a:latin typeface="MillerDailyOne-Roman"/>
            </a:endParaRPr>
          </a:p>
          <a:p>
            <a:pPr algn="l"/>
            <a:endParaRPr lang="en-US" sz="2800" dirty="0"/>
          </a:p>
        </p:txBody>
      </p:sp>
      <p:sp>
        <p:nvSpPr>
          <p:cNvPr id="4" name="Slide Number Placeholder 3">
            <a:extLst>
              <a:ext uri="{FF2B5EF4-FFF2-40B4-BE49-F238E27FC236}">
                <a16:creationId xmlns:a16="http://schemas.microsoft.com/office/drawing/2014/main" id="{D5AE2573-A703-B42C-AA11-D3781CF8F168}"/>
              </a:ext>
            </a:extLst>
          </p:cNvPr>
          <p:cNvSpPr>
            <a:spLocks noGrp="1"/>
          </p:cNvSpPr>
          <p:nvPr>
            <p:ph type="sldNum" sz="quarter" idx="12"/>
          </p:nvPr>
        </p:nvSpPr>
        <p:spPr/>
        <p:txBody>
          <a:bodyPr/>
          <a:lstStyle/>
          <a:p>
            <a:fld id="{85128005-34B9-4FB1-AF64-2AF3D000D3F8}" type="slidenum">
              <a:rPr lang="en-US" smtClean="0"/>
              <a:t>50</a:t>
            </a:fld>
            <a:endParaRPr lang="en-US"/>
          </a:p>
        </p:txBody>
      </p:sp>
    </p:spTree>
    <p:extLst>
      <p:ext uri="{BB962C8B-B14F-4D97-AF65-F5344CB8AC3E}">
        <p14:creationId xmlns:p14="http://schemas.microsoft.com/office/powerpoint/2010/main" val="170542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832D6D-6722-5B9F-317A-E8DBEB37D49E}"/>
              </a:ext>
            </a:extLst>
          </p:cNvPr>
          <p:cNvSpPr>
            <a:spLocks noGrp="1"/>
          </p:cNvSpPr>
          <p:nvPr>
            <p:ph type="sldNum" sz="quarter" idx="12"/>
          </p:nvPr>
        </p:nvSpPr>
        <p:spPr/>
        <p:txBody>
          <a:bodyPr/>
          <a:lstStyle/>
          <a:p>
            <a:fld id="{85128005-34B9-4FB1-AF64-2AF3D000D3F8}" type="slidenum">
              <a:rPr lang="en-US" smtClean="0"/>
              <a:t>51</a:t>
            </a:fld>
            <a:endParaRPr lang="en-US"/>
          </a:p>
        </p:txBody>
      </p:sp>
      <p:pic>
        <p:nvPicPr>
          <p:cNvPr id="4" name="Picture 3">
            <a:extLst>
              <a:ext uri="{FF2B5EF4-FFF2-40B4-BE49-F238E27FC236}">
                <a16:creationId xmlns:a16="http://schemas.microsoft.com/office/drawing/2014/main" id="{0AC8FFC6-A1A9-388D-7498-47C8921CD080}"/>
              </a:ext>
            </a:extLst>
          </p:cNvPr>
          <p:cNvPicPr>
            <a:picLocks noChangeAspect="1"/>
          </p:cNvPicPr>
          <p:nvPr/>
        </p:nvPicPr>
        <p:blipFill>
          <a:blip r:embed="rId2"/>
          <a:stretch>
            <a:fillRect/>
          </a:stretch>
        </p:blipFill>
        <p:spPr>
          <a:xfrm>
            <a:off x="206062" y="121279"/>
            <a:ext cx="11985937" cy="6738162"/>
          </a:xfrm>
          <a:prstGeom prst="rect">
            <a:avLst/>
          </a:prstGeom>
        </p:spPr>
      </p:pic>
      <p:sp>
        <p:nvSpPr>
          <p:cNvPr id="5" name="TextBox 4">
            <a:extLst>
              <a:ext uri="{FF2B5EF4-FFF2-40B4-BE49-F238E27FC236}">
                <a16:creationId xmlns:a16="http://schemas.microsoft.com/office/drawing/2014/main" id="{3557AD6B-5261-3713-237B-42679A87D4FC}"/>
              </a:ext>
            </a:extLst>
          </p:cNvPr>
          <p:cNvSpPr txBox="1"/>
          <p:nvPr/>
        </p:nvSpPr>
        <p:spPr>
          <a:xfrm>
            <a:off x="9375819" y="787782"/>
            <a:ext cx="2816179" cy="1200329"/>
          </a:xfrm>
          <a:prstGeom prst="rect">
            <a:avLst/>
          </a:prstGeom>
          <a:solidFill>
            <a:schemeClr val="bg1"/>
          </a:solidFill>
          <a:ln>
            <a:solidFill>
              <a:schemeClr val="tx1"/>
            </a:solidFill>
          </a:ln>
        </p:spPr>
        <p:txBody>
          <a:bodyPr wrap="square" rtlCol="0">
            <a:spAutoFit/>
          </a:bodyPr>
          <a:lstStyle/>
          <a:p>
            <a:r>
              <a:rPr lang="en-US" sz="2400" dirty="0"/>
              <a:t>The shifting age distribution of the U.S. population</a:t>
            </a:r>
          </a:p>
        </p:txBody>
      </p:sp>
    </p:spTree>
    <p:extLst>
      <p:ext uri="{BB962C8B-B14F-4D97-AF65-F5344CB8AC3E}">
        <p14:creationId xmlns:p14="http://schemas.microsoft.com/office/powerpoint/2010/main" val="15054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07AF-BA11-DA77-00BD-BCA69C3BBF1A}"/>
              </a:ext>
            </a:extLst>
          </p:cNvPr>
          <p:cNvSpPr>
            <a:spLocks noGrp="1"/>
          </p:cNvSpPr>
          <p:nvPr>
            <p:ph type="title"/>
          </p:nvPr>
        </p:nvSpPr>
        <p:spPr>
          <a:xfrm>
            <a:off x="2592925" y="624110"/>
            <a:ext cx="8911687" cy="708579"/>
          </a:xfrm>
          <a:solidFill>
            <a:srgbClr val="FFFF00"/>
          </a:solidFill>
        </p:spPr>
        <p:txBody>
          <a:bodyPr/>
          <a:lstStyle/>
          <a:p>
            <a:pPr algn="ctr"/>
            <a:r>
              <a:rPr lang="en-US" b="1" dirty="0">
                <a:solidFill>
                  <a:srgbClr val="FF0000"/>
                </a:solidFill>
                <a:effectLst>
                  <a:outerShdw blurRad="38100" dist="38100" dir="2700000" algn="tl">
                    <a:srgbClr val="000000">
                      <a:alpha val="43137"/>
                    </a:srgbClr>
                  </a:outerShdw>
                </a:effectLst>
              </a:rPr>
              <a:t>The Doctors of Medicine 3.0</a:t>
            </a:r>
          </a:p>
        </p:txBody>
      </p:sp>
      <p:sp>
        <p:nvSpPr>
          <p:cNvPr id="3" name="Content Placeholder 2">
            <a:extLst>
              <a:ext uri="{FF2B5EF4-FFF2-40B4-BE49-F238E27FC236}">
                <a16:creationId xmlns:a16="http://schemas.microsoft.com/office/drawing/2014/main" id="{EC0521BA-BC17-FED3-C64A-5917FC8B995F}"/>
              </a:ext>
            </a:extLst>
          </p:cNvPr>
          <p:cNvSpPr>
            <a:spLocks noGrp="1"/>
          </p:cNvSpPr>
          <p:nvPr>
            <p:ph idx="1"/>
          </p:nvPr>
        </p:nvSpPr>
        <p:spPr>
          <a:xfrm>
            <a:off x="2676761" y="1425021"/>
            <a:ext cx="8915400" cy="5131422"/>
          </a:xfrm>
        </p:spPr>
        <p:txBody>
          <a:bodyPr>
            <a:normAutofit lnSpcReduction="10000"/>
          </a:bodyPr>
          <a:lstStyle/>
          <a:p>
            <a:r>
              <a:rPr lang="en-US" sz="2400" dirty="0"/>
              <a:t>Many doctors are testing patients to find their biological age.</a:t>
            </a:r>
          </a:p>
          <a:p>
            <a:r>
              <a:rPr lang="en-US" sz="2400" dirty="0"/>
              <a:t>Medicine 2.0 is based on letting things break and then try to fix.</a:t>
            </a:r>
          </a:p>
          <a:p>
            <a:r>
              <a:rPr lang="en-US" sz="2400" dirty="0"/>
              <a:t>Medicine 3.0’s main emphasis is on prevention.</a:t>
            </a:r>
          </a:p>
          <a:p>
            <a:r>
              <a:rPr lang="en-US" sz="2400" dirty="0"/>
              <a:t>A lot has been learned about aging. These doctors are applying that knowledge.</a:t>
            </a:r>
          </a:p>
          <a:p>
            <a:r>
              <a:rPr lang="en-US" sz="2400" dirty="0"/>
              <a:t>Testing, testing, testing.</a:t>
            </a:r>
          </a:p>
          <a:p>
            <a:r>
              <a:rPr lang="en-US" sz="2400" dirty="0"/>
              <a:t>For example, DEXA can measure the amount of fat, lean tissue, and bone in the body.</a:t>
            </a:r>
          </a:p>
          <a:p>
            <a:r>
              <a:rPr lang="en-US" sz="2400" dirty="0"/>
              <a:t>Using AI, the results of tests are compared with lots and lots of testing data.</a:t>
            </a:r>
          </a:p>
          <a:p>
            <a:pPr marL="0" indent="0">
              <a:buNone/>
            </a:pPr>
            <a:endParaRPr lang="en-US" sz="2400" dirty="0"/>
          </a:p>
        </p:txBody>
      </p:sp>
      <p:sp>
        <p:nvSpPr>
          <p:cNvPr id="4" name="Slide Number Placeholder 3">
            <a:extLst>
              <a:ext uri="{FF2B5EF4-FFF2-40B4-BE49-F238E27FC236}">
                <a16:creationId xmlns:a16="http://schemas.microsoft.com/office/drawing/2014/main" id="{7EBC3E0D-8E1B-745B-03D7-D470CB9D3662}"/>
              </a:ext>
            </a:extLst>
          </p:cNvPr>
          <p:cNvSpPr>
            <a:spLocks noGrp="1"/>
          </p:cNvSpPr>
          <p:nvPr>
            <p:ph type="sldNum" sz="quarter" idx="12"/>
          </p:nvPr>
        </p:nvSpPr>
        <p:spPr/>
        <p:txBody>
          <a:bodyPr/>
          <a:lstStyle/>
          <a:p>
            <a:fld id="{85128005-34B9-4FB1-AF64-2AF3D000D3F8}" type="slidenum">
              <a:rPr lang="en-US" smtClean="0"/>
              <a:t>52</a:t>
            </a:fld>
            <a:endParaRPr lang="en-US"/>
          </a:p>
        </p:txBody>
      </p:sp>
    </p:spTree>
    <p:extLst>
      <p:ext uri="{BB962C8B-B14F-4D97-AF65-F5344CB8AC3E}">
        <p14:creationId xmlns:p14="http://schemas.microsoft.com/office/powerpoint/2010/main" val="31200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3599F-684B-59C3-590B-D472BC8E54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0654A-03D0-CFE5-D183-065E79534FF6}"/>
              </a:ext>
            </a:extLst>
          </p:cNvPr>
          <p:cNvSpPr>
            <a:spLocks noGrp="1"/>
          </p:cNvSpPr>
          <p:nvPr>
            <p:ph idx="1"/>
          </p:nvPr>
        </p:nvSpPr>
        <p:spPr>
          <a:xfrm>
            <a:off x="2472480" y="500892"/>
            <a:ext cx="8915400" cy="5968001"/>
          </a:xfrm>
        </p:spPr>
        <p:txBody>
          <a:bodyPr>
            <a:normAutofit lnSpcReduction="10000"/>
          </a:bodyPr>
          <a:lstStyle/>
          <a:p>
            <a:pPr algn="l"/>
            <a:r>
              <a:rPr lang="en-US" sz="2400" b="0" i="0" u="none" strike="noStrike" baseline="0" dirty="0">
                <a:latin typeface="MillerDailyOne-Roman"/>
              </a:rPr>
              <a:t>Once they assess their patients, almost all doctors who practice Medicine 3.0 begin with the basics, focusing on optimizing their diets, sleep habits, stress-reduction techniques and emotional well-being.</a:t>
            </a:r>
          </a:p>
          <a:p>
            <a:pPr algn="l"/>
            <a:r>
              <a:rPr lang="en-US" sz="2400" b="0" i="0" u="none" strike="noStrike" baseline="0" dirty="0">
                <a:latin typeface="MillerDailyOne-Roman"/>
              </a:rPr>
              <a:t>There is nothing speculative about the benefits of these interventions—primary care doctors often give the same advice.</a:t>
            </a:r>
          </a:p>
          <a:p>
            <a:pPr algn="l"/>
            <a:r>
              <a:rPr lang="en-US" sz="2400" b="0" i="0" u="none" strike="noStrike" baseline="0" dirty="0">
                <a:latin typeface="MillerDailyOne-Roman"/>
              </a:rPr>
              <a:t>The difference is that Medicine 3.0 doctors put an emphasis on these steps to prevent disease.</a:t>
            </a:r>
          </a:p>
          <a:p>
            <a:pPr algn="l"/>
            <a:r>
              <a:rPr lang="en-US" sz="2400" dirty="0">
                <a:latin typeface="MillerDailyOne-Roman"/>
              </a:rPr>
              <a:t>They often suggest their patients use unregulated supplements.</a:t>
            </a:r>
          </a:p>
          <a:p>
            <a:pPr algn="l"/>
            <a:r>
              <a:rPr lang="en-US" sz="2400" b="0" i="0" u="none" strike="noStrike" baseline="0" dirty="0">
                <a:latin typeface="MillerDailyOne-Roman"/>
              </a:rPr>
              <a:t>Probiotics and phytonutrients are known to be good for the body, but there is a lack of clinical data to establish that, if taken as supplements, they will survive the human digestion system and liver metabolism.</a:t>
            </a:r>
          </a:p>
          <a:p>
            <a:pPr algn="l"/>
            <a:r>
              <a:rPr lang="en-US" sz="2400" dirty="0">
                <a:latin typeface="MillerDailyOne-Roman"/>
              </a:rPr>
              <a:t>Many people have hormonal imbalances caused by aging. Hormone replacement therapy can make a big difference.</a:t>
            </a:r>
            <a:endParaRPr lang="en-US" sz="2400" b="0" i="0" u="none" strike="noStrike" baseline="0" dirty="0">
              <a:latin typeface="MillerDailyOne-Roman"/>
            </a:endParaRPr>
          </a:p>
          <a:p>
            <a:pPr marL="0" indent="0" algn="l">
              <a:buNone/>
            </a:pPr>
            <a:endParaRPr lang="en-US" sz="2400" dirty="0"/>
          </a:p>
        </p:txBody>
      </p:sp>
      <p:sp>
        <p:nvSpPr>
          <p:cNvPr id="4" name="Slide Number Placeholder 3">
            <a:extLst>
              <a:ext uri="{FF2B5EF4-FFF2-40B4-BE49-F238E27FC236}">
                <a16:creationId xmlns:a16="http://schemas.microsoft.com/office/drawing/2014/main" id="{4366FFBA-CBA4-20A6-500B-326D05EB0DD4}"/>
              </a:ext>
            </a:extLst>
          </p:cNvPr>
          <p:cNvSpPr>
            <a:spLocks noGrp="1"/>
          </p:cNvSpPr>
          <p:nvPr>
            <p:ph type="sldNum" sz="quarter" idx="12"/>
          </p:nvPr>
        </p:nvSpPr>
        <p:spPr/>
        <p:txBody>
          <a:bodyPr/>
          <a:lstStyle/>
          <a:p>
            <a:fld id="{85128005-34B9-4FB1-AF64-2AF3D000D3F8}" type="slidenum">
              <a:rPr lang="en-US" smtClean="0"/>
              <a:t>53</a:t>
            </a:fld>
            <a:endParaRPr lang="en-US"/>
          </a:p>
        </p:txBody>
      </p:sp>
    </p:spTree>
    <p:extLst>
      <p:ext uri="{BB962C8B-B14F-4D97-AF65-F5344CB8AC3E}">
        <p14:creationId xmlns:p14="http://schemas.microsoft.com/office/powerpoint/2010/main" val="79050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F38DA-C835-7EF7-49AB-3A75413418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6031A1-FEC1-9DEC-B32B-838280D2D6F3}"/>
              </a:ext>
            </a:extLst>
          </p:cNvPr>
          <p:cNvSpPr>
            <a:spLocks noGrp="1"/>
          </p:cNvSpPr>
          <p:nvPr>
            <p:ph idx="1"/>
          </p:nvPr>
        </p:nvSpPr>
        <p:spPr>
          <a:xfrm>
            <a:off x="2472480" y="500893"/>
            <a:ext cx="8915400" cy="5131422"/>
          </a:xfrm>
        </p:spPr>
        <p:txBody>
          <a:bodyPr>
            <a:normAutofit/>
          </a:bodyPr>
          <a:lstStyle/>
          <a:p>
            <a:pPr algn="l"/>
            <a:r>
              <a:rPr lang="en-US" sz="2400" dirty="0">
                <a:latin typeface="MillerDailyOne-Roman"/>
              </a:rPr>
              <a:t>More controversially, some doctors prescribe experimental medicines designed to hack the biology of aging such as: </a:t>
            </a:r>
            <a:r>
              <a:rPr lang="en-US" sz="2400" b="0" i="0" u="none" strike="noStrike" baseline="0" dirty="0">
                <a:latin typeface="MillerDailyOne-Roman"/>
              </a:rPr>
              <a:t>Rapamycin, metformin, and drugs aimed at modulating nicotinamide adenine </a:t>
            </a:r>
            <a:r>
              <a:rPr lang="en-US" sz="2400" b="0" i="0" u="none" strike="noStrike" baseline="0" dirty="0" err="1">
                <a:latin typeface="MillerDailyOne-Roman"/>
              </a:rPr>
              <a:t>dimucleotide</a:t>
            </a:r>
            <a:r>
              <a:rPr lang="en-US" sz="2400" b="0" i="0" u="none" strike="noStrike" baseline="0" dirty="0">
                <a:latin typeface="MillerDailyOne-Roman"/>
              </a:rPr>
              <a:t> (NAD), an organi</a:t>
            </a:r>
            <a:r>
              <a:rPr lang="en-US" sz="2400" dirty="0">
                <a:latin typeface="MillerDailyOne-Roman"/>
              </a:rPr>
              <a:t>c molecule that plays a key role in cellular metabolism and energy production.</a:t>
            </a:r>
          </a:p>
          <a:p>
            <a:pPr algn="l"/>
            <a:r>
              <a:rPr lang="en-US" sz="2400" dirty="0">
                <a:latin typeface="MillerDailyOne-Roman"/>
              </a:rPr>
              <a:t>Rapamycin is widely prescribed off-label. The drug is approved as an anti-cancer therapy and to inhibit organ rejection in transplant patients.</a:t>
            </a:r>
          </a:p>
          <a:p>
            <a:pPr algn="l"/>
            <a:r>
              <a:rPr lang="en-US" sz="2400" dirty="0">
                <a:latin typeface="MillerDailyOne-Roman"/>
              </a:rPr>
              <a:t>M</a:t>
            </a:r>
            <a:r>
              <a:rPr lang="en-US" sz="2400" b="0" i="0" u="none" strike="noStrike" baseline="0" dirty="0">
                <a:latin typeface="MillerDailyOne-Roman"/>
              </a:rPr>
              <a:t>etformin, a diabetes drug used to lower blood sugar, may also protect cells from damage caused by unstable molecules known as free radicals and beneficial effects on blood vessel health that could extend life.</a:t>
            </a:r>
            <a:endParaRPr lang="en-US" sz="2400" dirty="0">
              <a:latin typeface="MillerDailyOne-Roman"/>
            </a:endParaRPr>
          </a:p>
          <a:p>
            <a:pPr algn="l"/>
            <a:endParaRPr lang="en-US" dirty="0">
              <a:latin typeface="MillerDailyOne-Roman"/>
            </a:endParaRPr>
          </a:p>
          <a:p>
            <a:pPr algn="l"/>
            <a:endParaRPr lang="en-US" sz="1800" b="0" i="0" u="none" strike="noStrike" baseline="0" dirty="0">
              <a:latin typeface="MillerDailyOne-Roman"/>
            </a:endParaRPr>
          </a:p>
        </p:txBody>
      </p:sp>
      <p:sp>
        <p:nvSpPr>
          <p:cNvPr id="4" name="Slide Number Placeholder 3">
            <a:extLst>
              <a:ext uri="{FF2B5EF4-FFF2-40B4-BE49-F238E27FC236}">
                <a16:creationId xmlns:a16="http://schemas.microsoft.com/office/drawing/2014/main" id="{667977EB-1E2B-9812-877B-F15209A6A4ED}"/>
              </a:ext>
            </a:extLst>
          </p:cNvPr>
          <p:cNvSpPr>
            <a:spLocks noGrp="1"/>
          </p:cNvSpPr>
          <p:nvPr>
            <p:ph type="sldNum" sz="quarter" idx="12"/>
          </p:nvPr>
        </p:nvSpPr>
        <p:spPr/>
        <p:txBody>
          <a:bodyPr/>
          <a:lstStyle/>
          <a:p>
            <a:fld id="{85128005-34B9-4FB1-AF64-2AF3D000D3F8}" type="slidenum">
              <a:rPr lang="en-US" smtClean="0"/>
              <a:t>54</a:t>
            </a:fld>
            <a:endParaRPr lang="en-US"/>
          </a:p>
        </p:txBody>
      </p:sp>
    </p:spTree>
    <p:extLst>
      <p:ext uri="{BB962C8B-B14F-4D97-AF65-F5344CB8AC3E}">
        <p14:creationId xmlns:p14="http://schemas.microsoft.com/office/powerpoint/2010/main" val="42428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D1AC-A51E-DBA9-6C6F-138F98CCD996}"/>
              </a:ext>
            </a:extLst>
          </p:cNvPr>
          <p:cNvSpPr>
            <a:spLocks noGrp="1"/>
          </p:cNvSpPr>
          <p:nvPr>
            <p:ph type="title"/>
          </p:nvPr>
        </p:nvSpPr>
        <p:spPr>
          <a:xfrm>
            <a:off x="2217907" y="624110"/>
            <a:ext cx="9286706" cy="1280890"/>
          </a:xfrm>
        </p:spPr>
        <p:txBody>
          <a:bodyPr/>
          <a:lstStyle/>
          <a:p>
            <a:r>
              <a:rPr lang="en-US" b="1" dirty="0"/>
              <a:t>The article on Medicine 3.0 ends with this statement:</a:t>
            </a:r>
          </a:p>
        </p:txBody>
      </p:sp>
      <p:sp>
        <p:nvSpPr>
          <p:cNvPr id="3" name="Content Placeholder 2">
            <a:extLst>
              <a:ext uri="{FF2B5EF4-FFF2-40B4-BE49-F238E27FC236}">
                <a16:creationId xmlns:a16="http://schemas.microsoft.com/office/drawing/2014/main" id="{65754970-93ED-66C7-0A09-E7D002C33E5B}"/>
              </a:ext>
            </a:extLst>
          </p:cNvPr>
          <p:cNvSpPr>
            <a:spLocks noGrp="1"/>
          </p:cNvSpPr>
          <p:nvPr>
            <p:ph idx="1"/>
          </p:nvPr>
        </p:nvSpPr>
        <p:spPr>
          <a:xfrm>
            <a:off x="2217906" y="2133600"/>
            <a:ext cx="9286706" cy="3777622"/>
          </a:xfrm>
        </p:spPr>
        <p:txBody>
          <a:bodyPr>
            <a:normAutofit/>
          </a:bodyPr>
          <a:lstStyle/>
          <a:p>
            <a:pPr marL="0" indent="0" algn="l">
              <a:buNone/>
            </a:pPr>
            <a:r>
              <a:rPr lang="en-US" sz="3200" b="0" i="0" u="none" strike="noStrike" baseline="0" dirty="0">
                <a:latin typeface="MillerDailyOne-Roman"/>
              </a:rPr>
              <a:t>Medicine 3.0 doctors do agree on one therapy, which has zero side effects: placebo. “You can make a reasoned argument that if people take these things and suddenly feel better, even if it’s not the active ingredient in the supplement,” says Kaeberlein. “Is that a bad thing? I don’t know. I mean, if it helps, it helps, right?”</a:t>
            </a:r>
            <a:endParaRPr lang="en-US" sz="3200" dirty="0"/>
          </a:p>
        </p:txBody>
      </p:sp>
      <p:sp>
        <p:nvSpPr>
          <p:cNvPr id="4" name="Slide Number Placeholder 3">
            <a:extLst>
              <a:ext uri="{FF2B5EF4-FFF2-40B4-BE49-F238E27FC236}">
                <a16:creationId xmlns:a16="http://schemas.microsoft.com/office/drawing/2014/main" id="{7BB8B659-AAA0-DE62-F264-028AC0E29293}"/>
              </a:ext>
            </a:extLst>
          </p:cNvPr>
          <p:cNvSpPr>
            <a:spLocks noGrp="1"/>
          </p:cNvSpPr>
          <p:nvPr>
            <p:ph type="sldNum" sz="quarter" idx="12"/>
          </p:nvPr>
        </p:nvSpPr>
        <p:spPr/>
        <p:txBody>
          <a:bodyPr/>
          <a:lstStyle/>
          <a:p>
            <a:fld id="{85128005-34B9-4FB1-AF64-2AF3D000D3F8}" type="slidenum">
              <a:rPr lang="en-US" smtClean="0"/>
              <a:t>55</a:t>
            </a:fld>
            <a:endParaRPr lang="en-US"/>
          </a:p>
        </p:txBody>
      </p:sp>
    </p:spTree>
    <p:extLst>
      <p:ext uri="{BB962C8B-B14F-4D97-AF65-F5344CB8AC3E}">
        <p14:creationId xmlns:p14="http://schemas.microsoft.com/office/powerpoint/2010/main" val="2836341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E381-B8FB-C245-6499-B6C6BE8E8586}"/>
              </a:ext>
            </a:extLst>
          </p:cNvPr>
          <p:cNvSpPr>
            <a:spLocks noGrp="1"/>
          </p:cNvSpPr>
          <p:nvPr>
            <p:ph type="title"/>
          </p:nvPr>
        </p:nvSpPr>
        <p:spPr>
          <a:xfrm>
            <a:off x="2589212" y="2058750"/>
            <a:ext cx="8915399" cy="1705854"/>
          </a:xfrm>
          <a:solidFill>
            <a:srgbClr val="FFFF00"/>
          </a:solidFill>
        </p:spPr>
        <p:txBody>
          <a:bodyPr>
            <a:normAutofit/>
          </a:bodyPr>
          <a:lstStyle/>
          <a:p>
            <a:pPr algn="ctr"/>
            <a:r>
              <a:rPr lang="en-US" b="1" dirty="0">
                <a:solidFill>
                  <a:srgbClr val="FF0000"/>
                </a:solidFill>
                <a:effectLst>
                  <a:outerShdw blurRad="38100" dist="38100" dir="2700000" algn="tl">
                    <a:srgbClr val="000000">
                      <a:alpha val="43137"/>
                    </a:srgbClr>
                  </a:outerShdw>
                </a:effectLst>
              </a:rPr>
              <a:t>Next Session: Tuesday</a:t>
            </a:r>
            <a:br>
              <a:rPr lang="en-US" b="1" dirty="0">
                <a:solidFill>
                  <a:srgbClr val="FF0000"/>
                </a:solidFill>
                <a:effectLst>
                  <a:outerShdw blurRad="38100" dist="38100" dir="2700000" algn="tl">
                    <a:srgbClr val="000000">
                      <a:alpha val="43137"/>
                    </a:srgbClr>
                  </a:outerShdw>
                </a:effectLst>
              </a:rPr>
            </a:br>
            <a:r>
              <a:rPr lang="en-US" b="1" dirty="0">
                <a:solidFill>
                  <a:srgbClr val="FF0000"/>
                </a:solidFill>
                <a:effectLst>
                  <a:outerShdw blurRad="38100" dist="38100" dir="2700000" algn="tl">
                    <a:srgbClr val="000000">
                      <a:alpha val="43137"/>
                    </a:srgbClr>
                  </a:outerShdw>
                </a:effectLst>
              </a:rPr>
              <a:t>May 20, 2:00 p.m.</a:t>
            </a:r>
          </a:p>
        </p:txBody>
      </p:sp>
      <p:sp>
        <p:nvSpPr>
          <p:cNvPr id="4" name="Slide Number Placeholder 3">
            <a:extLst>
              <a:ext uri="{FF2B5EF4-FFF2-40B4-BE49-F238E27FC236}">
                <a16:creationId xmlns:a16="http://schemas.microsoft.com/office/drawing/2014/main" id="{634BD37A-ECEB-319A-09B5-1020101187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250968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B267E-89B2-A3D1-CC37-40CCD65313A0}"/>
              </a:ext>
            </a:extLst>
          </p:cNvPr>
          <p:cNvSpPr>
            <a:spLocks noGrp="1"/>
          </p:cNvSpPr>
          <p:nvPr>
            <p:ph type="sldNum" sz="quarter" idx="12"/>
          </p:nvPr>
        </p:nvSpPr>
        <p:spPr/>
        <p:txBody>
          <a:bodyPr/>
          <a:lstStyle/>
          <a:p>
            <a:fld id="{85128005-34B9-4FB1-AF64-2AF3D000D3F8}" type="slidenum">
              <a:rPr lang="en-US" smtClean="0"/>
              <a:t>6</a:t>
            </a:fld>
            <a:endParaRPr lang="en-US"/>
          </a:p>
        </p:txBody>
      </p:sp>
      <p:pic>
        <p:nvPicPr>
          <p:cNvPr id="4" name="Picture 3">
            <a:extLst>
              <a:ext uri="{FF2B5EF4-FFF2-40B4-BE49-F238E27FC236}">
                <a16:creationId xmlns:a16="http://schemas.microsoft.com/office/drawing/2014/main" id="{B5806995-6118-8A23-9084-E1D0976AE828}"/>
              </a:ext>
            </a:extLst>
          </p:cNvPr>
          <p:cNvPicPr>
            <a:picLocks noChangeAspect="1"/>
          </p:cNvPicPr>
          <p:nvPr/>
        </p:nvPicPr>
        <p:blipFill>
          <a:blip r:embed="rId2"/>
          <a:stretch>
            <a:fillRect/>
          </a:stretch>
        </p:blipFill>
        <p:spPr>
          <a:xfrm>
            <a:off x="2878137" y="-59286"/>
            <a:ext cx="8534096" cy="6917286"/>
          </a:xfrm>
          <a:prstGeom prst="rect">
            <a:avLst/>
          </a:prstGeom>
        </p:spPr>
      </p:pic>
    </p:spTree>
    <p:extLst>
      <p:ext uri="{BB962C8B-B14F-4D97-AF65-F5344CB8AC3E}">
        <p14:creationId xmlns:p14="http://schemas.microsoft.com/office/powerpoint/2010/main" val="281126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8F3642-8F0C-2D5C-28DB-8E13DA786C7A}"/>
              </a:ext>
            </a:extLst>
          </p:cNvPr>
          <p:cNvSpPr>
            <a:spLocks noGrp="1"/>
          </p:cNvSpPr>
          <p:nvPr>
            <p:ph type="sldNum" sz="quarter" idx="12"/>
          </p:nvPr>
        </p:nvSpPr>
        <p:spPr/>
        <p:txBody>
          <a:bodyPr/>
          <a:lstStyle/>
          <a:p>
            <a:fld id="{85128005-34B9-4FB1-AF64-2AF3D000D3F8}" type="slidenum">
              <a:rPr lang="en-US" smtClean="0"/>
              <a:t>7</a:t>
            </a:fld>
            <a:endParaRPr lang="en-US"/>
          </a:p>
        </p:txBody>
      </p:sp>
      <p:sp>
        <p:nvSpPr>
          <p:cNvPr id="5" name="TextBox 4">
            <a:extLst>
              <a:ext uri="{FF2B5EF4-FFF2-40B4-BE49-F238E27FC236}">
                <a16:creationId xmlns:a16="http://schemas.microsoft.com/office/drawing/2014/main" id="{FB2A5C01-469A-D3EC-5F1B-7B2E82084D57}"/>
              </a:ext>
            </a:extLst>
          </p:cNvPr>
          <p:cNvSpPr txBox="1"/>
          <p:nvPr/>
        </p:nvSpPr>
        <p:spPr>
          <a:xfrm>
            <a:off x="868351" y="3040755"/>
            <a:ext cx="11235937" cy="400110"/>
          </a:xfrm>
          <a:prstGeom prst="rect">
            <a:avLst/>
          </a:prstGeom>
          <a:noFill/>
        </p:spPr>
        <p:txBody>
          <a:bodyPr wrap="square">
            <a:spAutoFit/>
          </a:bodyPr>
          <a:lstStyle/>
          <a:p>
            <a:r>
              <a:rPr lang="en-US" sz="2000" dirty="0">
                <a:hlinkClick r:id="rId2"/>
              </a:rPr>
              <a:t>https://www.scientificamerican.com/game/science-quiz-extinction-encryption-hacks-2025-04-11/</a:t>
            </a:r>
            <a:endParaRPr lang="en-US" sz="2000" dirty="0"/>
          </a:p>
        </p:txBody>
      </p:sp>
      <p:sp>
        <p:nvSpPr>
          <p:cNvPr id="3" name="TextBox 2">
            <a:extLst>
              <a:ext uri="{FF2B5EF4-FFF2-40B4-BE49-F238E27FC236}">
                <a16:creationId xmlns:a16="http://schemas.microsoft.com/office/drawing/2014/main" id="{AB611116-3597-AFBF-F1BF-B6E399D889B8}"/>
              </a:ext>
            </a:extLst>
          </p:cNvPr>
          <p:cNvSpPr txBox="1"/>
          <p:nvPr/>
        </p:nvSpPr>
        <p:spPr>
          <a:xfrm>
            <a:off x="3374729" y="1078687"/>
            <a:ext cx="6348172" cy="584775"/>
          </a:xfrm>
          <a:prstGeom prst="rect">
            <a:avLst/>
          </a:prstGeom>
          <a:solidFill>
            <a:srgbClr val="FFFF00"/>
          </a:solidFill>
        </p:spPr>
        <p:txBody>
          <a:bodyPr wrap="square" rtlCol="0">
            <a:spAutoFit/>
          </a:bodyPr>
          <a:lstStyle/>
          <a:p>
            <a:pPr algn="ctr"/>
            <a:r>
              <a:rPr lang="en-US" sz="3200" b="1" dirty="0">
                <a:solidFill>
                  <a:srgbClr val="FF0000"/>
                </a:solidFill>
                <a:effectLst>
                  <a:outerShdw blurRad="38100" dist="38100" dir="2700000" algn="tl">
                    <a:srgbClr val="000000">
                      <a:alpha val="43137"/>
                    </a:srgbClr>
                  </a:outerShdw>
                </a:effectLst>
              </a:rPr>
              <a:t>Scientific American Quiz</a:t>
            </a:r>
          </a:p>
        </p:txBody>
      </p:sp>
    </p:spTree>
    <p:extLst>
      <p:ext uri="{BB962C8B-B14F-4D97-AF65-F5344CB8AC3E}">
        <p14:creationId xmlns:p14="http://schemas.microsoft.com/office/powerpoint/2010/main" val="69554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ECA717-DD7F-2A11-A2BC-FC7D172DA9DB}"/>
              </a:ext>
            </a:extLst>
          </p:cNvPr>
          <p:cNvSpPr>
            <a:spLocks noGrp="1"/>
          </p:cNvSpPr>
          <p:nvPr>
            <p:ph type="sldNum" sz="quarter" idx="12"/>
          </p:nvPr>
        </p:nvSpPr>
        <p:spPr/>
        <p:txBody>
          <a:bodyPr/>
          <a:lstStyle/>
          <a:p>
            <a:fld id="{85128005-34B9-4FB1-AF64-2AF3D000D3F8}" type="slidenum">
              <a:rPr lang="en-US" smtClean="0"/>
              <a:t>8</a:t>
            </a:fld>
            <a:endParaRPr lang="en-US"/>
          </a:p>
        </p:txBody>
      </p:sp>
      <p:pic>
        <p:nvPicPr>
          <p:cNvPr id="4" name="Picture 3">
            <a:extLst>
              <a:ext uri="{FF2B5EF4-FFF2-40B4-BE49-F238E27FC236}">
                <a16:creationId xmlns:a16="http://schemas.microsoft.com/office/drawing/2014/main" id="{3E1BCB1D-48C9-8A0A-09F6-10D93CC9CC3E}"/>
              </a:ext>
            </a:extLst>
          </p:cNvPr>
          <p:cNvPicPr>
            <a:picLocks noChangeAspect="1"/>
          </p:cNvPicPr>
          <p:nvPr/>
        </p:nvPicPr>
        <p:blipFill>
          <a:blip r:embed="rId2"/>
          <a:stretch>
            <a:fillRect/>
          </a:stretch>
        </p:blipFill>
        <p:spPr>
          <a:xfrm>
            <a:off x="4057905" y="0"/>
            <a:ext cx="5590902" cy="6858000"/>
          </a:xfrm>
          <a:prstGeom prst="rect">
            <a:avLst/>
          </a:prstGeom>
        </p:spPr>
      </p:pic>
    </p:spTree>
    <p:extLst>
      <p:ext uri="{BB962C8B-B14F-4D97-AF65-F5344CB8AC3E}">
        <p14:creationId xmlns:p14="http://schemas.microsoft.com/office/powerpoint/2010/main" val="34741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64BA70-7F8D-6ADA-DA7C-542253267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9772B-1AF1-81A5-B643-A8E619361657}"/>
              </a:ext>
            </a:extLst>
          </p:cNvPr>
          <p:cNvSpPr>
            <a:spLocks noGrp="1"/>
          </p:cNvSpPr>
          <p:nvPr>
            <p:ph type="title"/>
          </p:nvPr>
        </p:nvSpPr>
        <p:spPr>
          <a:xfrm>
            <a:off x="2204413" y="186741"/>
            <a:ext cx="8458001" cy="614969"/>
          </a:xfrm>
        </p:spPr>
        <p:txBody>
          <a:bodyPr>
            <a:normAutofit fontScale="90000"/>
          </a:bodyPr>
          <a:lstStyle/>
          <a:p>
            <a:r>
              <a:rPr lang="en-US" dirty="0">
                <a:solidFill>
                  <a:schemeClr val="bg1"/>
                </a:solidFill>
              </a:rPr>
              <a:t>Fun Facts</a:t>
            </a:r>
          </a:p>
        </p:txBody>
      </p:sp>
      <p:sp>
        <p:nvSpPr>
          <p:cNvPr id="3" name="Content Placeholder 2">
            <a:extLst>
              <a:ext uri="{FF2B5EF4-FFF2-40B4-BE49-F238E27FC236}">
                <a16:creationId xmlns:a16="http://schemas.microsoft.com/office/drawing/2014/main" id="{4C651A59-F7AD-5751-6299-7AEAC4E5256A}"/>
              </a:ext>
            </a:extLst>
          </p:cNvPr>
          <p:cNvSpPr>
            <a:spLocks noGrp="1"/>
          </p:cNvSpPr>
          <p:nvPr>
            <p:ph idx="1"/>
          </p:nvPr>
        </p:nvSpPr>
        <p:spPr>
          <a:xfrm>
            <a:off x="1962150" y="970344"/>
            <a:ext cx="5334000" cy="5708752"/>
          </a:xfrm>
        </p:spPr>
        <p:txBody>
          <a:bodyPr>
            <a:noAutofit/>
          </a:bodyPr>
          <a:lstStyle/>
          <a:p>
            <a:pPr>
              <a:spcBef>
                <a:spcPts val="1200"/>
              </a:spcBef>
            </a:pPr>
            <a:r>
              <a:rPr lang="en-US" sz="2000" dirty="0">
                <a:solidFill>
                  <a:schemeClr val="bg1"/>
                </a:solidFill>
              </a:rPr>
              <a:t>Chance a large asteroid will strike Earth on December 22, 2032 </a:t>
            </a:r>
          </a:p>
          <a:p>
            <a:pPr>
              <a:spcBef>
                <a:spcPts val="1200"/>
              </a:spcBef>
            </a:pPr>
            <a:r>
              <a:rPr lang="en-US" sz="2000" dirty="0">
                <a:solidFill>
                  <a:schemeClr val="bg1"/>
                </a:solidFill>
              </a:rPr>
              <a:t>Year in which U.S. deaths are projected to begin exceeding births</a:t>
            </a:r>
          </a:p>
          <a:p>
            <a:pPr>
              <a:spcBef>
                <a:spcPts val="1200"/>
              </a:spcBef>
            </a:pPr>
            <a:r>
              <a:rPr lang="en-US" sz="2000" dirty="0">
                <a:solidFill>
                  <a:schemeClr val="bg1"/>
                </a:solidFill>
              </a:rPr>
              <a:t>Chance that an American man convicted of a crime was older than 50 in 1990</a:t>
            </a:r>
          </a:p>
          <a:p>
            <a:pPr>
              <a:spcBef>
                <a:spcPts val="1200"/>
              </a:spcBef>
            </a:pPr>
            <a:r>
              <a:rPr lang="en-US" sz="2000" dirty="0">
                <a:solidFill>
                  <a:schemeClr val="bg1"/>
                </a:solidFill>
              </a:rPr>
              <a:t>…  In 2023 </a:t>
            </a:r>
          </a:p>
          <a:p>
            <a:pPr>
              <a:spcBef>
                <a:spcPts val="1200"/>
              </a:spcBef>
            </a:pPr>
            <a:r>
              <a:rPr lang="en-US" sz="2000" dirty="0">
                <a:solidFill>
                  <a:schemeClr val="bg1"/>
                </a:solidFill>
              </a:rPr>
              <a:t>Percentage of Americans who cannot distinguish between right and left </a:t>
            </a:r>
          </a:p>
          <a:p>
            <a:pPr>
              <a:spcBef>
                <a:spcPts val="1200"/>
              </a:spcBef>
            </a:pPr>
            <a:r>
              <a:rPr lang="en-US" sz="2000" dirty="0">
                <a:solidFill>
                  <a:schemeClr val="bg1"/>
                </a:solidFill>
              </a:rPr>
              <a:t>Percentage of U.S. engineers with </a:t>
            </a:r>
            <a:r>
              <a:rPr lang="en-US" sz="2000" dirty="0" err="1">
                <a:solidFill>
                  <a:schemeClr val="bg1"/>
                </a:solidFill>
              </a:rPr>
              <a:t>Ph.D.s</a:t>
            </a:r>
            <a:r>
              <a:rPr lang="en-US" sz="2000" dirty="0">
                <a:solidFill>
                  <a:schemeClr val="bg1"/>
                </a:solidFill>
              </a:rPr>
              <a:t> who were born abroad </a:t>
            </a:r>
          </a:p>
          <a:p>
            <a:pPr>
              <a:spcBef>
                <a:spcPts val="1200"/>
              </a:spcBef>
            </a:pPr>
            <a:r>
              <a:rPr lang="en-US" sz="2000" dirty="0">
                <a:solidFill>
                  <a:schemeClr val="bg1"/>
                </a:solidFill>
              </a:rPr>
              <a:t>Minimum number of monthly users of character.ai, a website that offers AI-generated conversation </a:t>
            </a:r>
            <a:r>
              <a:rPr lang="en-US" sz="2200" dirty="0">
                <a:solidFill>
                  <a:schemeClr val="bg1"/>
                </a:solidFill>
              </a:rPr>
              <a:t>partners</a:t>
            </a:r>
          </a:p>
        </p:txBody>
      </p:sp>
      <p:sp>
        <p:nvSpPr>
          <p:cNvPr id="4" name="Slide Number Placeholder 3">
            <a:extLst>
              <a:ext uri="{FF2B5EF4-FFF2-40B4-BE49-F238E27FC236}">
                <a16:creationId xmlns:a16="http://schemas.microsoft.com/office/drawing/2014/main" id="{D0094536-2C92-2E19-2D85-7EC31D262DD8}"/>
              </a:ext>
            </a:extLst>
          </p:cNvPr>
          <p:cNvSpPr>
            <a:spLocks noGrp="1"/>
          </p:cNvSpPr>
          <p:nvPr>
            <p:ph type="sldNum" sz="quarter" idx="12"/>
          </p:nvPr>
        </p:nvSpPr>
        <p:spPr/>
        <p:txBody>
          <a:bodyPr/>
          <a:lstStyle/>
          <a:p>
            <a:fld id="{7549BE2A-3B0E-4001-932C-CCB9CB03E6FA}" type="slidenum">
              <a:rPr lang="en-US" smtClean="0"/>
              <a:t>9</a:t>
            </a:fld>
            <a:endParaRPr lang="en-US" dirty="0"/>
          </a:p>
        </p:txBody>
      </p:sp>
      <p:sp>
        <p:nvSpPr>
          <p:cNvPr id="6" name="Content Placeholder 2">
            <a:extLst>
              <a:ext uri="{FF2B5EF4-FFF2-40B4-BE49-F238E27FC236}">
                <a16:creationId xmlns:a16="http://schemas.microsoft.com/office/drawing/2014/main" id="{1E4C04A1-F8E0-35D6-5572-A1B012F9BB12}"/>
              </a:ext>
            </a:extLst>
          </p:cNvPr>
          <p:cNvSpPr txBox="1">
            <a:spLocks/>
          </p:cNvSpPr>
          <p:nvPr/>
        </p:nvSpPr>
        <p:spPr>
          <a:xfrm>
            <a:off x="7753350" y="970343"/>
            <a:ext cx="2838450" cy="57087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ptos Display" panose="020B00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Display" panose="020B00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ptos Display" panose="020B00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2200" dirty="0">
                <a:solidFill>
                  <a:srgbClr val="CCFFCC"/>
                </a:solidFill>
              </a:rPr>
              <a:t>1 in 32</a:t>
            </a:r>
            <a:br>
              <a:rPr lang="en-US" sz="2200" dirty="0">
                <a:solidFill>
                  <a:srgbClr val="CCFFCC"/>
                </a:solidFill>
              </a:rPr>
            </a:br>
            <a:endParaRPr lang="en-US" sz="2200" dirty="0">
              <a:solidFill>
                <a:srgbClr val="CCFFCC"/>
              </a:solidFill>
            </a:endParaRPr>
          </a:p>
          <a:p>
            <a:pPr marL="0" indent="0">
              <a:lnSpc>
                <a:spcPct val="100000"/>
              </a:lnSpc>
              <a:spcBef>
                <a:spcPts val="1200"/>
              </a:spcBef>
              <a:buNone/>
            </a:pPr>
            <a:r>
              <a:rPr lang="en-US" sz="2200" dirty="0">
                <a:solidFill>
                  <a:srgbClr val="CCFFCC"/>
                </a:solidFill>
              </a:rPr>
              <a:t>2033</a:t>
            </a:r>
            <a:br>
              <a:rPr lang="en-US" sz="2200" dirty="0">
                <a:solidFill>
                  <a:srgbClr val="CCFFCC"/>
                </a:solidFill>
              </a:rPr>
            </a:br>
            <a:endParaRPr lang="en-US" sz="2200" dirty="0">
              <a:solidFill>
                <a:srgbClr val="CCFFCC"/>
              </a:solidFill>
            </a:endParaRPr>
          </a:p>
          <a:p>
            <a:pPr marL="0" indent="0">
              <a:lnSpc>
                <a:spcPct val="100000"/>
              </a:lnSpc>
              <a:spcBef>
                <a:spcPts val="1200"/>
              </a:spcBef>
              <a:buNone/>
            </a:pPr>
            <a:r>
              <a:rPr lang="en-US" sz="2200" dirty="0">
                <a:solidFill>
                  <a:srgbClr val="CCFFCC"/>
                </a:solidFill>
              </a:rPr>
              <a:t>1 in 25</a:t>
            </a:r>
            <a:br>
              <a:rPr lang="en-US" sz="2200" dirty="0">
                <a:solidFill>
                  <a:srgbClr val="CCFFCC"/>
                </a:solidFill>
              </a:rPr>
            </a:br>
            <a:endParaRPr lang="en-US" sz="2200" dirty="0">
              <a:solidFill>
                <a:srgbClr val="CCFFCC"/>
              </a:solidFill>
            </a:endParaRPr>
          </a:p>
          <a:p>
            <a:pPr marL="0" indent="0">
              <a:lnSpc>
                <a:spcPct val="100000"/>
              </a:lnSpc>
              <a:spcBef>
                <a:spcPts val="1200"/>
              </a:spcBef>
              <a:buNone/>
            </a:pPr>
            <a:r>
              <a:rPr lang="en-US" sz="2200" dirty="0">
                <a:solidFill>
                  <a:srgbClr val="CCFFCC"/>
                </a:solidFill>
              </a:rPr>
              <a:t>1 in 7</a:t>
            </a:r>
          </a:p>
          <a:p>
            <a:pPr marL="0" indent="0">
              <a:lnSpc>
                <a:spcPct val="100000"/>
              </a:lnSpc>
              <a:spcBef>
                <a:spcPts val="1200"/>
              </a:spcBef>
              <a:buNone/>
            </a:pPr>
            <a:r>
              <a:rPr lang="en-US" sz="2200" dirty="0">
                <a:solidFill>
                  <a:srgbClr val="CCFFCC"/>
                </a:solidFill>
              </a:rPr>
              <a:t>15%</a:t>
            </a:r>
          </a:p>
          <a:p>
            <a:pPr marL="0" indent="0">
              <a:lnSpc>
                <a:spcPct val="100000"/>
              </a:lnSpc>
              <a:spcBef>
                <a:spcPts val="1200"/>
              </a:spcBef>
              <a:buNone/>
            </a:pPr>
            <a:br>
              <a:rPr lang="en-US" sz="2200" dirty="0">
                <a:solidFill>
                  <a:srgbClr val="CCFFCC"/>
                </a:solidFill>
              </a:rPr>
            </a:br>
            <a:r>
              <a:rPr lang="en-US" sz="2200" dirty="0">
                <a:solidFill>
                  <a:srgbClr val="CCFFCC"/>
                </a:solidFill>
              </a:rPr>
              <a:t>56%</a:t>
            </a:r>
          </a:p>
          <a:p>
            <a:pPr marL="0" indent="0">
              <a:lnSpc>
                <a:spcPct val="100000"/>
              </a:lnSpc>
              <a:spcBef>
                <a:spcPts val="1200"/>
              </a:spcBef>
              <a:buNone/>
            </a:pPr>
            <a:br>
              <a:rPr lang="en-US" sz="2200" dirty="0">
                <a:solidFill>
                  <a:srgbClr val="CCFFCC"/>
                </a:solidFill>
              </a:rPr>
            </a:br>
            <a:r>
              <a:rPr lang="en-US" sz="2200" dirty="0">
                <a:solidFill>
                  <a:srgbClr val="CCFFCC"/>
                </a:solidFill>
              </a:rPr>
              <a:t>20,000,000</a:t>
            </a:r>
          </a:p>
          <a:p>
            <a:pPr marL="0" indent="0">
              <a:lnSpc>
                <a:spcPct val="100000"/>
              </a:lnSpc>
              <a:spcBef>
                <a:spcPts val="2400"/>
              </a:spcBef>
              <a:buNone/>
            </a:pPr>
            <a:endParaRPr lang="en-US" sz="2200" dirty="0">
              <a:solidFill>
                <a:srgbClr val="CCFFCC"/>
              </a:solidFill>
            </a:endParaRPr>
          </a:p>
        </p:txBody>
      </p:sp>
      <p:sp>
        <p:nvSpPr>
          <p:cNvPr id="7" name="TextBox 6">
            <a:extLst>
              <a:ext uri="{FF2B5EF4-FFF2-40B4-BE49-F238E27FC236}">
                <a16:creationId xmlns:a16="http://schemas.microsoft.com/office/drawing/2014/main" id="{185149DB-B0B3-E35C-0B1D-F71692090E13}"/>
              </a:ext>
            </a:extLst>
          </p:cNvPr>
          <p:cNvSpPr txBox="1"/>
          <p:nvPr/>
        </p:nvSpPr>
        <p:spPr>
          <a:xfrm>
            <a:off x="6705600" y="6471153"/>
            <a:ext cx="2667000" cy="261610"/>
          </a:xfrm>
          <a:prstGeom prst="rect">
            <a:avLst/>
          </a:prstGeom>
          <a:noFill/>
        </p:spPr>
        <p:txBody>
          <a:bodyPr wrap="square" rtlCol="0">
            <a:spAutoFit/>
          </a:bodyPr>
          <a:lstStyle/>
          <a:p>
            <a:pPr algn="ctr"/>
            <a:r>
              <a:rPr lang="en-US" sz="1100" dirty="0">
                <a:solidFill>
                  <a:schemeClr val="bg1">
                    <a:lumMod val="50000"/>
                    <a:lumOff val="50000"/>
                  </a:schemeClr>
                </a:solidFill>
                <a:latin typeface="Aptos Display" panose="020B0004020202020204" pitchFamily="34" charset="0"/>
              </a:rPr>
              <a:t>Source: Harper’s Index Apr 2025</a:t>
            </a:r>
          </a:p>
        </p:txBody>
      </p:sp>
      <p:sp>
        <p:nvSpPr>
          <p:cNvPr id="8" name="TextBox 7">
            <a:extLst>
              <a:ext uri="{FF2B5EF4-FFF2-40B4-BE49-F238E27FC236}">
                <a16:creationId xmlns:a16="http://schemas.microsoft.com/office/drawing/2014/main" id="{B3476148-7D46-EDE9-D423-CDBF09DF7BC5}"/>
              </a:ext>
            </a:extLst>
          </p:cNvPr>
          <p:cNvSpPr txBox="1"/>
          <p:nvPr/>
        </p:nvSpPr>
        <p:spPr>
          <a:xfrm>
            <a:off x="7296150" y="5864423"/>
            <a:ext cx="2362200" cy="338554"/>
          </a:xfrm>
          <a:prstGeom prst="rect">
            <a:avLst/>
          </a:prstGeom>
          <a:noFill/>
        </p:spPr>
        <p:txBody>
          <a:bodyPr wrap="square" rtlCol="0">
            <a:spAutoFit/>
          </a:bodyPr>
          <a:lstStyle/>
          <a:p>
            <a:pPr algn="ctr"/>
            <a:r>
              <a:rPr lang="en-US" sz="1600" dirty="0">
                <a:solidFill>
                  <a:srgbClr val="CCFFCC"/>
                </a:solidFill>
                <a:latin typeface="Aptos Display" panose="020B0004020202020204" pitchFamily="34" charset="0"/>
              </a:rPr>
              <a:t>Avg 90 minutes per day</a:t>
            </a:r>
          </a:p>
        </p:txBody>
      </p:sp>
      <p:sp>
        <p:nvSpPr>
          <p:cNvPr id="5" name="TextBox 4">
            <a:extLst>
              <a:ext uri="{FF2B5EF4-FFF2-40B4-BE49-F238E27FC236}">
                <a16:creationId xmlns:a16="http://schemas.microsoft.com/office/drawing/2014/main" id="{46EBF077-7240-A27B-7C9E-2F00B26E34C2}"/>
              </a:ext>
            </a:extLst>
          </p:cNvPr>
          <p:cNvSpPr txBox="1"/>
          <p:nvPr/>
        </p:nvSpPr>
        <p:spPr>
          <a:xfrm>
            <a:off x="9658349" y="603115"/>
            <a:ext cx="2362199" cy="707886"/>
          </a:xfrm>
          <a:prstGeom prst="rect">
            <a:avLst/>
          </a:prstGeom>
          <a:solidFill>
            <a:srgbClr val="FF0000"/>
          </a:solidFill>
          <a:ln>
            <a:solidFill>
              <a:schemeClr val="accent1"/>
            </a:solidFill>
          </a:ln>
        </p:spPr>
        <p:txBody>
          <a:bodyPr wrap="square" rtlCol="0">
            <a:spAutoFit/>
          </a:bodyPr>
          <a:lstStyle/>
          <a:p>
            <a:r>
              <a:rPr lang="en-US" sz="2000" b="1" dirty="0">
                <a:solidFill>
                  <a:srgbClr val="FFFF00"/>
                </a:solidFill>
              </a:rPr>
              <a:t>Courtesy of Peter Stiles</a:t>
            </a:r>
          </a:p>
        </p:txBody>
      </p:sp>
    </p:spTree>
    <p:extLst>
      <p:ext uri="{BB962C8B-B14F-4D97-AF65-F5344CB8AC3E}">
        <p14:creationId xmlns:p14="http://schemas.microsoft.com/office/powerpoint/2010/main" val="19235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72099</TotalTime>
  <Words>2220</Words>
  <Application>Microsoft Office PowerPoint</Application>
  <PresentationFormat>Widescreen</PresentationFormat>
  <Paragraphs>229</Paragraphs>
  <Slides>56</Slides>
  <Notes>1</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56</vt:i4>
      </vt:variant>
    </vt:vector>
  </HeadingPairs>
  <TitlesOfParts>
    <vt:vector size="72" baseType="lpstr">
      <vt:lpstr>Aptos Display</vt:lpstr>
      <vt:lpstr>Arial</vt:lpstr>
      <vt:lpstr>Calibri</vt:lpstr>
      <vt:lpstr>Century Gothic</vt:lpstr>
      <vt:lpstr>Crimson Text</vt:lpstr>
      <vt:lpstr>Garamond</vt:lpstr>
      <vt:lpstr>Google Sans</vt:lpstr>
      <vt:lpstr>Helvetica</vt:lpstr>
      <vt:lpstr>MillerDailyOne-BoldItalic</vt:lpstr>
      <vt:lpstr>MillerDailyOne-Roman</vt:lpstr>
      <vt:lpstr>Whitney-Book</vt:lpstr>
      <vt:lpstr>Wingdings 3</vt:lpstr>
      <vt:lpstr>SavonVTI</vt:lpstr>
      <vt:lpstr>SavonVTI</vt:lpstr>
      <vt:lpstr>Storyboard Layouts</vt:lpstr>
      <vt:lpstr>Wisp</vt:lpstr>
      <vt:lpstr>Reata Glen SCIENCE DISCUSSION</vt:lpstr>
      <vt:lpstr>Agenda</vt:lpstr>
      <vt:lpstr>PowerPoint Presentation</vt:lpstr>
      <vt:lpstr>PowerPoint Presentation</vt:lpstr>
      <vt:lpstr>PowerPoint Presentation</vt:lpstr>
      <vt:lpstr>PowerPoint Presentation</vt:lpstr>
      <vt:lpstr>PowerPoint Presentation</vt:lpstr>
      <vt:lpstr>PowerPoint Presentation</vt:lpstr>
      <vt:lpstr>Fun Facts</vt:lpstr>
      <vt:lpstr>Fun facts  cont.</vt:lpstr>
      <vt:lpstr>PowerPoint Presentation</vt:lpstr>
      <vt:lpstr>PowerPoint Presentation</vt:lpstr>
      <vt:lpstr>This amazing hummingbird chick looks like a caterpillar</vt:lpstr>
      <vt:lpstr>PowerPoint Presentation</vt:lpstr>
      <vt:lpstr>PowerPoint Presentation</vt:lpstr>
      <vt:lpstr>PowerPoint Presentation</vt:lpstr>
      <vt:lpstr>PowerPoint Presentation</vt:lpstr>
      <vt:lpstr>PowerPoint Presentation</vt:lpstr>
      <vt:lpstr>Yesterday’s Earthquake</vt:lpstr>
      <vt:lpstr>PowerPoint Presentation</vt:lpstr>
      <vt:lpstr>PowerPoint Presentation</vt:lpstr>
      <vt:lpstr>PowerPoint Presentation</vt:lpstr>
      <vt:lpstr>HEALTHSPAN</vt:lpstr>
      <vt:lpstr>PowerPoint Presentation</vt:lpstr>
      <vt:lpstr>PowerPoint Presentation</vt:lpstr>
      <vt:lpstr>PowerPoint Presentation</vt:lpstr>
      <vt:lpstr>PowerPoint Presentation</vt:lpstr>
      <vt:lpstr>The Conditions that Shorten Our Healthspans</vt:lpstr>
      <vt:lpstr>PowerPoint Presentation</vt:lpstr>
      <vt:lpstr>What do you think was the leading cause of death in:</vt:lpstr>
      <vt:lpstr>PowerPoint Presentation</vt:lpstr>
      <vt:lpstr>PowerPoint Presentation</vt:lpstr>
      <vt:lpstr>PowerPoint Presentation</vt:lpstr>
      <vt:lpstr>PowerPoint Presentation</vt:lpstr>
      <vt:lpstr>PowerPoint Presentation</vt:lpstr>
      <vt:lpstr>Lifestyle</vt:lpstr>
      <vt:lpstr>PowerPoint Presentation</vt:lpstr>
      <vt:lpstr>Exercise</vt:lpstr>
      <vt:lpstr>PowerPoint Presentation</vt:lpstr>
      <vt:lpstr>Crossword Puzzles</vt:lpstr>
      <vt:lpstr>Anti-Aging</vt:lpstr>
      <vt:lpstr>PowerPoint Presentation</vt:lpstr>
      <vt:lpstr>PowerPoint Presentation</vt:lpstr>
      <vt:lpstr>PowerPoint Presentation</vt:lpstr>
      <vt:lpstr>PowerPoint Presentation</vt:lpstr>
      <vt:lpstr>PowerPoint Presentation</vt:lpstr>
      <vt:lpstr>PowerPoint Presentation</vt:lpstr>
      <vt:lpstr>Google AI Search: “Tell me about the Apple iPhone AI that gives health outlooks.” AI Mode is experimental and can make mistakes. Learn more </vt:lpstr>
      <vt:lpstr>PowerPoint Presentation</vt:lpstr>
      <vt:lpstr>Example of Lifestyle Interventions</vt:lpstr>
      <vt:lpstr>PowerPoint Presentation</vt:lpstr>
      <vt:lpstr>The Doctors of Medicine 3.0</vt:lpstr>
      <vt:lpstr>PowerPoint Presentation</vt:lpstr>
      <vt:lpstr>PowerPoint Presentation</vt:lpstr>
      <vt:lpstr>The article on Medicine 3.0 ends with this statement:</vt:lpstr>
      <vt:lpstr>Next Session: Tuesday May 20, 2:00 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REATA GLEN SCIENCE DISCUSSION</dc:title>
  <dc:creator>Alan Jones</dc:creator>
  <cp:lastModifiedBy>Alan Jones</cp:lastModifiedBy>
  <cp:revision>1847</cp:revision>
  <cp:lastPrinted>2023-05-16T20:27:42Z</cp:lastPrinted>
  <dcterms:created xsi:type="dcterms:W3CDTF">2021-02-18T05:00:24Z</dcterms:created>
  <dcterms:modified xsi:type="dcterms:W3CDTF">2025-04-16T00:42:38Z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